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57" r:id="rId2"/>
    <p:sldId id="276" r:id="rId3"/>
    <p:sldId id="262" r:id="rId4"/>
    <p:sldId id="267" r:id="rId5"/>
    <p:sldId id="268" r:id="rId6"/>
    <p:sldId id="269" r:id="rId7"/>
    <p:sldId id="270" r:id="rId8"/>
    <p:sldId id="256" r:id="rId9"/>
    <p:sldId id="258" r:id="rId10"/>
    <p:sldId id="259" r:id="rId11"/>
    <p:sldId id="260" r:id="rId12"/>
    <p:sldId id="261" r:id="rId13"/>
    <p:sldId id="271" r:id="rId14"/>
    <p:sldId id="272" r:id="rId15"/>
    <p:sldId id="264" r:id="rId16"/>
    <p:sldId id="273" r:id="rId17"/>
    <p:sldId id="274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3B3B3"/>
    <a:srgbClr val="F4F4F4"/>
    <a:srgbClr val="521B93"/>
    <a:srgbClr val="D88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467"/>
    <p:restoredTop sz="95701"/>
  </p:normalViewPr>
  <p:slideViewPr>
    <p:cSldViewPr snapToGrid="0" snapToObjects="1">
      <p:cViewPr varScale="1">
        <p:scale>
          <a:sx n="89" d="100"/>
          <a:sy n="89" d="100"/>
        </p:scale>
        <p:origin x="65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06EAEA-0C87-1F4A-A4B6-F280768692ED}" type="datetimeFigureOut">
              <a:rPr lang="en-US" smtClean="0"/>
              <a:t>11/5/19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15C54E-7B08-9B4B-A582-563FD99A72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862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33974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15C54E-7B08-9B4B-A582-563FD99A721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7376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I’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15C54E-7B08-9B4B-A582-563FD99A721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5282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I’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15C54E-7B08-9B4B-A582-563FD99A721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2121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I’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15C54E-7B08-9B4B-A582-563FD99A721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1676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I’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15C54E-7B08-9B4B-A582-563FD99A721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2652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are the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15C54E-7B08-9B4B-A582-563FD99A721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4026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I’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15C54E-7B08-9B4B-A582-563FD99A721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3058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C4CC7-C78C-7A45-926B-F34DF4EE22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95D7C5-B044-A64D-8FF0-FA4BB8A15F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A52EE1-13FE-FF42-B589-625C1C5E3D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A14A08-DBC6-BF47-827E-B77B295AE5CE}" type="datetimeFigureOut">
              <a:rPr lang="en-US" smtClean="0"/>
              <a:t>11/5/19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D272E0-B0EC-D24B-A62C-383FA4CBA7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EA06FD-465B-CD45-8698-D378F3DF7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3920F-27CC-084A-AE54-C92FC99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0027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8F611-288E-4549-9185-8FCA5CC2A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E18BA99-A4A4-F242-A09E-6D6D6F57E7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16E3BB-D0C2-054E-8495-3EFB94014C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A14A08-DBC6-BF47-827E-B77B295AE5CE}" type="datetimeFigureOut">
              <a:rPr lang="en-US" smtClean="0"/>
              <a:t>11/5/19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538C6E-4932-164E-800D-C2617B6DE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8FE8B8-9A1D-B54B-B884-DBC0ED96B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3920F-27CC-084A-AE54-C92FC99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1104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46635A6-4445-934F-A101-6FDC2617FE9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36378F-9A7E-6A4F-8093-156A6EEBD9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C74348-09E1-6B43-ACB7-9FAAF7F289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A14A08-DBC6-BF47-827E-B77B295AE5CE}" type="datetimeFigureOut">
              <a:rPr lang="en-US" smtClean="0"/>
              <a:t>11/5/19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FD322B-BA6B-144F-95EF-1B7FD85986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868A92-49B6-F146-8CAB-B712592BB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3920F-27CC-084A-AE54-C92FC99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2670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A22D4-4AA7-D742-9F1A-4C7C31D64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5D4B99-2865-E14D-A21E-D3BD6680FD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0E267C-3F98-EE40-9C0B-8EC7B0443E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A14A08-DBC6-BF47-827E-B77B295AE5CE}" type="datetimeFigureOut">
              <a:rPr lang="en-US" smtClean="0"/>
              <a:t>11/5/19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2DE238-35DA-F84B-BF40-8F182800AB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797DA0-817D-684F-A1F9-17DB40675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3920F-27CC-084A-AE54-C92FC99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0548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11F496-F4D7-9042-8596-470B3F73D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5FD473-77D4-3046-AD2A-58FAE83E04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6711FE-D32E-0646-A1AD-F8E6CEF6A8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A14A08-DBC6-BF47-827E-B77B295AE5CE}" type="datetimeFigureOut">
              <a:rPr lang="en-US" smtClean="0"/>
              <a:t>11/5/19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153006-C6BA-3442-A013-6AA5C03A14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5C6FBB-F07F-7948-B867-380C27B8B1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3920F-27CC-084A-AE54-C92FC99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5843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801D7-89DD-3F4C-A2AD-F46C850A4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8EB6E9-1867-BD41-ADF7-024D570ADBB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6263F2-4181-D243-8529-8120601EFA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976DD7-124B-6742-8528-1647B11D4E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A14A08-DBC6-BF47-827E-B77B295AE5CE}" type="datetimeFigureOut">
              <a:rPr lang="en-US" smtClean="0"/>
              <a:t>11/5/19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78DDBB-FA4F-B140-B12A-FAEDDAECCE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046A3A-560F-6049-A4B8-6B9E23C9AF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3920F-27CC-084A-AE54-C92FC99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97957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F7898-A7DB-2847-99A5-232AD050D9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8B5F4F-1B16-144B-BA79-86B167B755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D2D33C-08B5-AB41-BB52-A0A3CC69BF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61FA78C-286C-264A-8A02-3D9FF2318EE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B4EB028-CAE3-E24E-B684-6833BD0DD4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6A9248A-6853-E742-A63B-8FF753FAAD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A14A08-DBC6-BF47-827E-B77B295AE5CE}" type="datetimeFigureOut">
              <a:rPr lang="en-US" smtClean="0"/>
              <a:t>11/5/19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9691053-A448-9444-B63C-B42DC37370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DACFC7E-761B-0B49-A708-99A543B7E3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3920F-27CC-084A-AE54-C92FC99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9641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DF185-CB69-BC45-8018-F71DF60BC4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56C469-A0BE-604C-85B8-D0A9E62C5F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A14A08-DBC6-BF47-827E-B77B295AE5CE}" type="datetimeFigureOut">
              <a:rPr lang="en-US" smtClean="0"/>
              <a:t>11/5/19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A39092-8281-7344-8975-BF9DBA92EB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0DB31A-DABC-D74E-BF8D-F0CBB085B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3920F-27CC-084A-AE54-C92FC99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940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495E8EF-B104-D949-BBC8-27515AC58A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A14A08-DBC6-BF47-827E-B77B295AE5CE}" type="datetimeFigureOut">
              <a:rPr lang="en-US" smtClean="0"/>
              <a:t>11/5/19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8B75EF1-623F-734D-9B31-6196E22DAD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6D8660-F455-144D-9F8B-A140F4612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3920F-27CC-084A-AE54-C92FC99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1798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C7E7FC-4860-DD45-A32B-50FBB8E69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40A551-18E5-9941-8646-BDB33C0C73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1E5C43-A974-2C4F-B60B-BA1337A7D6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1F7B42-F081-3D42-9018-1B47D2A7AB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A14A08-DBC6-BF47-827E-B77B295AE5CE}" type="datetimeFigureOut">
              <a:rPr lang="en-US" smtClean="0"/>
              <a:t>11/5/19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127769-D334-5847-9785-0B20D329D3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B2862A-2A20-2A46-8055-762D325123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3920F-27CC-084A-AE54-C92FC99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1950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A17D77-0252-EB46-8A74-65D8D8D06D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8E6B7E6-25B6-5549-B25D-EF07DA8DCC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98E2A4-1A4C-3E45-99E8-F8920D24D6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ED9AD5-B889-DE49-AF1A-EDB931969B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A14A08-DBC6-BF47-827E-B77B295AE5CE}" type="datetimeFigureOut">
              <a:rPr lang="en-US" smtClean="0"/>
              <a:t>11/5/19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D9DAE1-C048-234C-AE36-69CF6A053A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3504B3-AF29-0842-B7E7-48974D6E9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3920F-27CC-084A-AE54-C92FC99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9244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BBA1356-A815-514C-A07D-BF121B6A00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053ED8-AAB4-924F-81B9-743E6EBAE3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DFEBAB-3394-5D40-BD7C-4FC91B34A59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A14A08-DBC6-BF47-827E-B77B295AE5CE}" type="datetimeFigureOut">
              <a:rPr lang="en-US" smtClean="0"/>
              <a:t>11/5/19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BD6281-BC08-6C4E-8763-584793E4FD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361498-494B-4147-8010-96F187038B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A3920F-27CC-084A-AE54-C92FC9988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6929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B76FCBE-A369-1447-8947-B421D3207B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119" b="19608"/>
          <a:stretch/>
        </p:blipFill>
        <p:spPr>
          <a:xfrm>
            <a:off x="0" y="0"/>
            <a:ext cx="12192000" cy="53054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6585053-1702-8941-B25B-7DDD2260C8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" y="5305424"/>
            <a:ext cx="9369442" cy="1552576"/>
          </a:xfrm>
          <a:solidFill>
            <a:schemeClr val="bg1"/>
          </a:solidFill>
        </p:spPr>
        <p:txBody>
          <a:bodyPr>
            <a:noAutofit/>
          </a:bodyPr>
          <a:lstStyle/>
          <a:p>
            <a:pPr algn="l"/>
            <a:r>
              <a:rPr lang="en-US" sz="4400" dirty="0"/>
              <a:t>Climate-ready fisheries management</a:t>
            </a:r>
            <a:br>
              <a:rPr lang="en-US" sz="4400" dirty="0"/>
            </a:br>
            <a:r>
              <a:rPr lang="en-US" sz="4400" dirty="0"/>
              <a:t>in the California Dungeness crab fishery</a:t>
            </a:r>
            <a:br>
              <a:rPr lang="en-US" sz="4400" dirty="0"/>
            </a:b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Crabs, HABs, and whales meeting | UC Santa Barbara | November 4, 2019 </a:t>
            </a:r>
            <a:endParaRPr lang="en-US" sz="4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47A2AD5-6F4A-AD43-8C11-AB9484B15D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47013" y="6160987"/>
            <a:ext cx="527274" cy="69701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3F69BAE-F1BB-654E-925C-0A576F39FD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37996" y="5392400"/>
            <a:ext cx="748257" cy="74825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7CF9DA5-AE6A-F546-BE9D-C56B3B40A3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82720" y="5392400"/>
            <a:ext cx="1795358" cy="75239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351B589-A29A-CD4A-A0E0-FC8E54F094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82720" y="6208525"/>
            <a:ext cx="1795358" cy="604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7055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CD69967-0F80-6148-8CE3-BD814889BF79}"/>
              </a:ext>
            </a:extLst>
          </p:cNvPr>
          <p:cNvSpPr txBox="1"/>
          <p:nvPr/>
        </p:nvSpPr>
        <p:spPr>
          <a:xfrm>
            <a:off x="0" y="0"/>
            <a:ext cx="44201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2. Effort dynamics model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E83188-4540-B84E-90B3-C2DCB5BD6FDE}"/>
              </a:ext>
            </a:extLst>
          </p:cNvPr>
          <p:cNvSpPr txBox="1"/>
          <p:nvPr/>
        </p:nvSpPr>
        <p:spPr>
          <a:xfrm>
            <a:off x="1" y="559950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 model of spatial-temporal fishing dynamics based on either (1) Owen Liu and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Jameal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Samhouri’s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fleet dynamics model or (2) based on an open access fishing model tuned to CDFW landings data.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5E19CD-4473-9B41-B0E0-CF37E32A2C91}"/>
              </a:ext>
            </a:extLst>
          </p:cNvPr>
          <p:cNvSpPr txBox="1"/>
          <p:nvPr/>
        </p:nvSpPr>
        <p:spPr>
          <a:xfrm>
            <a:off x="6187440" y="1329153"/>
            <a:ext cx="25228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B) Temporal dynamics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6F9AFB-9844-9B47-A377-F8A2D6CA1B4D}"/>
              </a:ext>
            </a:extLst>
          </p:cNvPr>
          <p:cNvSpPr txBox="1"/>
          <p:nvPr/>
        </p:nvSpPr>
        <p:spPr>
          <a:xfrm>
            <a:off x="0" y="1329153"/>
            <a:ext cx="22645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A) Spatial dynamics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77C9D4B-1986-A64F-9D1E-9D6D382B29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7440" y="1827786"/>
            <a:ext cx="5030214" cy="503021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5EF4BE5-E81D-F942-9270-E654960DE0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00" y="1729263"/>
            <a:ext cx="3353888" cy="5030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0689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CD69967-0F80-6148-8CE3-BD814889BF79}"/>
              </a:ext>
            </a:extLst>
          </p:cNvPr>
          <p:cNvSpPr txBox="1"/>
          <p:nvPr/>
        </p:nvSpPr>
        <p:spPr>
          <a:xfrm>
            <a:off x="0" y="0"/>
            <a:ext cx="64404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3. Domoic acid contamination model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4E5E9A7-BA8C-E849-A270-55F4E75531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304" r="34097"/>
          <a:stretch/>
        </p:blipFill>
        <p:spPr>
          <a:xfrm>
            <a:off x="3853901" y="1267836"/>
            <a:ext cx="3608733" cy="562707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32BD114-0D7D-C34E-8C34-9A43E4738905}"/>
              </a:ext>
            </a:extLst>
          </p:cNvPr>
          <p:cNvSpPr txBox="1"/>
          <p:nvPr/>
        </p:nvSpPr>
        <p:spPr>
          <a:xfrm>
            <a:off x="1" y="559950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 modeled the contamination of Dungeness crabs with domoic acid using CDPH viscera contamination data and predictions of high particulate domoic acid risk from C-HARM (Anderson et al. 2016).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231246-3073-1A46-9F79-540D5FD74F44}"/>
              </a:ext>
            </a:extLst>
          </p:cNvPr>
          <p:cNvSpPr txBox="1"/>
          <p:nvPr/>
        </p:nvSpPr>
        <p:spPr>
          <a:xfrm>
            <a:off x="7588729" y="1827786"/>
            <a:ext cx="444610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 also simulated the monitoring of the following indicators of elevated domoic acid risk using C-HARM and CDPH field observations:</a:t>
            </a:r>
          </a:p>
          <a:p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Crab contamination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Bivalve contamination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Pier-monitoring of </a:t>
            </a:r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Pseudo-</a:t>
            </a:r>
            <a:r>
              <a:rPr lang="en-US" sz="16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nitzschia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92B839-DC10-644A-BDEE-41120F57AC71}"/>
              </a:ext>
            </a:extLst>
          </p:cNvPr>
          <p:cNvSpPr txBox="1"/>
          <p:nvPr/>
        </p:nvSpPr>
        <p:spPr>
          <a:xfrm>
            <a:off x="7531577" y="3883294"/>
            <a:ext cx="4446104" cy="19389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Questions</a:t>
            </a:r>
          </a:p>
          <a:p>
            <a:endParaRPr lang="en-US" sz="800" dirty="0">
              <a:solidFill>
                <a:srgbClr val="FF0000"/>
              </a:solidFill>
            </a:endParaRPr>
          </a:p>
          <a:p>
            <a:r>
              <a:rPr lang="en-US" sz="1600" dirty="0">
                <a:solidFill>
                  <a:srgbClr val="FF0000"/>
                </a:solidFill>
              </a:rPr>
              <a:t>1) What are the criteria for bivalve / pier monitoring programs to trigger viscera sampling?</a:t>
            </a:r>
          </a:p>
          <a:p>
            <a:endParaRPr lang="en-US" sz="800" dirty="0">
              <a:solidFill>
                <a:srgbClr val="FF0000"/>
              </a:solidFill>
            </a:endParaRPr>
          </a:p>
          <a:p>
            <a:r>
              <a:rPr lang="en-US" sz="1600" dirty="0">
                <a:solidFill>
                  <a:srgbClr val="FF0000"/>
                </a:solidFill>
              </a:rPr>
              <a:t>2) Are expanded pre-season sampling, routine mid-season sampling, or evisceration orders viable?</a:t>
            </a:r>
          </a:p>
          <a:p>
            <a:endParaRPr lang="en-US" sz="800" dirty="0">
              <a:solidFill>
                <a:srgbClr val="FF0000"/>
              </a:solidFill>
            </a:endParaRPr>
          </a:p>
          <a:p>
            <a:r>
              <a:rPr lang="en-US" sz="1600" dirty="0">
                <a:solidFill>
                  <a:srgbClr val="FF0000"/>
                </a:solidFill>
              </a:rPr>
              <a:t>3) What is the cost of monitoring and evisceration?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2163C01-909B-DF40-8A74-AFDE7359083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327"/>
          <a:stretch/>
        </p:blipFill>
        <p:spPr>
          <a:xfrm>
            <a:off x="114304" y="1267836"/>
            <a:ext cx="3739597" cy="5627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737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CD69967-0F80-6148-8CE3-BD814889BF79}"/>
              </a:ext>
            </a:extLst>
          </p:cNvPr>
          <p:cNvSpPr txBox="1"/>
          <p:nvPr/>
        </p:nvSpPr>
        <p:spPr>
          <a:xfrm>
            <a:off x="0" y="0"/>
            <a:ext cx="53475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4. Whale entanglement model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2BD114-0D7D-C34E-8C34-9A43E4738905}"/>
              </a:ext>
            </a:extLst>
          </p:cNvPr>
          <p:cNvSpPr txBox="1"/>
          <p:nvPr/>
        </p:nvSpPr>
        <p:spPr>
          <a:xfrm>
            <a:off x="1" y="559950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 propose to simulate the density of humpback whales using the Forney et al. (in prep) species distribution model. We will derive the probability that a whale encounters a trap using ideal gas theory and tune the probability that a whale becomes entangled in an encountered trap to historical rates of entanglement.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4A5931-F03B-1545-A691-68D6727EA9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48" t="6592" r="50594" b="18479"/>
          <a:stretch/>
        </p:blipFill>
        <p:spPr>
          <a:xfrm>
            <a:off x="13254" y="1807518"/>
            <a:ext cx="3750365" cy="480812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A1E451F-E5B8-B045-8BEE-66EE4215D44B}"/>
              </a:ext>
            </a:extLst>
          </p:cNvPr>
          <p:cNvSpPr txBox="1"/>
          <p:nvPr/>
        </p:nvSpPr>
        <p:spPr>
          <a:xfrm>
            <a:off x="198787" y="6522882"/>
            <a:ext cx="1854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Becker et al. 2016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FBA66C6-C7EE-004E-BE93-3D10AA5F41A4}"/>
              </a:ext>
            </a:extLst>
          </p:cNvPr>
          <p:cNvSpPr txBox="1"/>
          <p:nvPr/>
        </p:nvSpPr>
        <p:spPr>
          <a:xfrm>
            <a:off x="198787" y="1571691"/>
            <a:ext cx="2224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Step 1. </a:t>
            </a:r>
            <a:r>
              <a:rPr lang="en-US" dirty="0"/>
              <a:t>Whale density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7CD2B0D-AC93-ED40-941A-3558C0632CE3}"/>
              </a:ext>
            </a:extLst>
          </p:cNvPr>
          <p:cNvGrpSpPr/>
          <p:nvPr/>
        </p:nvGrpSpPr>
        <p:grpSpPr>
          <a:xfrm>
            <a:off x="3525078" y="1561872"/>
            <a:ext cx="3871860" cy="3285376"/>
            <a:chOff x="3525078" y="1561872"/>
            <a:chExt cx="3871860" cy="328537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4E83087-FF79-E043-A494-8842BCB0FF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25078" y="2191832"/>
              <a:ext cx="3540556" cy="2655416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5B6C7E0-A4EE-4C48-B2DA-92CDBB106D5F}"/>
                </a:ext>
              </a:extLst>
            </p:cNvPr>
            <p:cNvSpPr txBox="1"/>
            <p:nvPr/>
          </p:nvSpPr>
          <p:spPr>
            <a:xfrm>
              <a:off x="3889513" y="1561872"/>
              <a:ext cx="350742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Step 2. </a:t>
              </a:r>
              <a:r>
                <a:rPr lang="en-US" dirty="0"/>
                <a:t>Probability that a whale encounters a trap (ideal gas theory)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E5CC4D4D-89CC-DC42-AAFC-2727007DD20D}"/>
              </a:ext>
            </a:extLst>
          </p:cNvPr>
          <p:cNvGrpSpPr/>
          <p:nvPr/>
        </p:nvGrpSpPr>
        <p:grpSpPr>
          <a:xfrm>
            <a:off x="7177509" y="1560557"/>
            <a:ext cx="5014490" cy="4243897"/>
            <a:chOff x="7177509" y="1560557"/>
            <a:chExt cx="5014490" cy="4243897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447E88E-A0AA-D943-A2B3-A8FF7D82D1F5}"/>
                </a:ext>
              </a:extLst>
            </p:cNvPr>
            <p:cNvSpPr txBox="1"/>
            <p:nvPr/>
          </p:nvSpPr>
          <p:spPr>
            <a:xfrm>
              <a:off x="7508814" y="1560557"/>
              <a:ext cx="468318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Step 3. </a:t>
              </a:r>
              <a:r>
                <a:rPr lang="en-US" dirty="0"/>
                <a:t>Probability that a whale becomes entangled in an encountered trap (NOAA 2019)</a:t>
              </a: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74B6CF3D-0031-6B44-A7ED-CD56BDA947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7246" r="32228"/>
            <a:stretch/>
          </p:blipFill>
          <p:spPr>
            <a:xfrm>
              <a:off x="7177509" y="2186610"/>
              <a:ext cx="4909240" cy="3617844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EA8C1C0C-CC13-2246-A753-A6AF1476C4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67617" t="25430" b="30645"/>
            <a:stretch/>
          </p:blipFill>
          <p:spPr>
            <a:xfrm>
              <a:off x="7768702" y="2344809"/>
              <a:ext cx="1761165" cy="1286288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A6C52FE2-F51F-9D47-A995-88156405EA76}"/>
              </a:ext>
            </a:extLst>
          </p:cNvPr>
          <p:cNvSpPr txBox="1"/>
          <p:nvPr/>
        </p:nvSpPr>
        <p:spPr>
          <a:xfrm>
            <a:off x="3716852" y="4937857"/>
            <a:ext cx="3633319" cy="15696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Questions</a:t>
            </a:r>
          </a:p>
          <a:p>
            <a:endParaRPr lang="en-US" sz="800" dirty="0">
              <a:solidFill>
                <a:srgbClr val="FF0000"/>
              </a:solidFill>
            </a:endParaRPr>
          </a:p>
          <a:p>
            <a:pPr marL="342900" indent="-342900">
              <a:buAutoNum type="arabicParenR"/>
            </a:pPr>
            <a:r>
              <a:rPr lang="en-US" sz="1600" dirty="0">
                <a:solidFill>
                  <a:srgbClr val="FF0000"/>
                </a:solidFill>
              </a:rPr>
              <a:t>How many whales get entangled in CA-DC fishing gear? 5-25 per year?</a:t>
            </a:r>
          </a:p>
          <a:p>
            <a:pPr marL="342900" indent="-342900">
              <a:buAutoNum type="arabicParenR"/>
            </a:pPr>
            <a:endParaRPr lang="en-US" sz="800" dirty="0">
              <a:solidFill>
                <a:srgbClr val="FF0000"/>
              </a:solidFill>
            </a:endParaRPr>
          </a:p>
          <a:p>
            <a:pPr marL="342900" indent="-342900">
              <a:buAutoNum type="arabicParenR"/>
            </a:pPr>
            <a:r>
              <a:rPr lang="en-US" sz="1600" dirty="0">
                <a:solidFill>
                  <a:srgbClr val="FF0000"/>
                </a:solidFill>
              </a:rPr>
              <a:t>What proportion of whales that become entangled are observed?</a:t>
            </a:r>
          </a:p>
        </p:txBody>
      </p:sp>
    </p:spTree>
    <p:extLst>
      <p:ext uri="{BB962C8B-B14F-4D97-AF65-F5344CB8AC3E}">
        <p14:creationId xmlns:p14="http://schemas.microsoft.com/office/powerpoint/2010/main" val="3992282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68805C5-C6C3-2A4B-8CB8-FC32C87F505D}"/>
              </a:ext>
            </a:extLst>
          </p:cNvPr>
          <p:cNvSpPr txBox="1"/>
          <p:nvPr/>
        </p:nvSpPr>
        <p:spPr>
          <a:xfrm>
            <a:off x="0" y="0"/>
            <a:ext cx="67703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5. Monitoring and management model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B8E7FD87-1AA7-7748-AD6C-837FB98436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9127531"/>
              </p:ext>
            </p:extLst>
          </p:nvPr>
        </p:nvGraphicFramePr>
        <p:xfrm>
          <a:off x="92765" y="1427509"/>
          <a:ext cx="12099235" cy="421211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77449">
                  <a:extLst>
                    <a:ext uri="{9D8B030D-6E8A-4147-A177-3AD203B41FA5}">
                      <a16:colId xmlns:a16="http://schemas.microsoft.com/office/drawing/2014/main" val="2227573328"/>
                    </a:ext>
                  </a:extLst>
                </a:gridCol>
                <a:gridCol w="3782750">
                  <a:extLst>
                    <a:ext uri="{9D8B030D-6E8A-4147-A177-3AD203B41FA5}">
                      <a16:colId xmlns:a16="http://schemas.microsoft.com/office/drawing/2014/main" val="80912777"/>
                    </a:ext>
                  </a:extLst>
                </a:gridCol>
                <a:gridCol w="4339036">
                  <a:extLst>
                    <a:ext uri="{9D8B030D-6E8A-4147-A177-3AD203B41FA5}">
                      <a16:colId xmlns:a16="http://schemas.microsoft.com/office/drawing/2014/main" val="732683283"/>
                    </a:ext>
                  </a:extLst>
                </a:gridCol>
              </a:tblGrid>
              <a:tr h="421277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u="none" strike="noStrike" dirty="0">
                          <a:effectLst/>
                        </a:rPr>
                        <a:t>Management measure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u="none" strike="noStrike" dirty="0">
                          <a:effectLst/>
                        </a:rPr>
                        <a:t>Current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u="none" strike="noStrike" dirty="0">
                          <a:effectLst/>
                        </a:rPr>
                        <a:t>Alternate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2716930"/>
                  </a:ext>
                </a:extLst>
              </a:tr>
              <a:tr h="421277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i="1" u="none" strike="noStrike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Domoic acid</a:t>
                      </a:r>
                      <a:endParaRPr lang="en-US" sz="2400" b="0" i="1" u="none" strike="noStrike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2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3276771"/>
                  </a:ext>
                </a:extLst>
              </a:tr>
              <a:tr h="421277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Pre-season sampling</a:t>
                      </a:r>
                      <a:endParaRPr lang="en-US" sz="2400" b="0" i="0" u="none" strike="noStrike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25" marR="9525" marT="9525" marB="0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6 areas x 2 locations</a:t>
                      </a:r>
                      <a:endParaRPr lang="en-US" sz="2400" b="0" i="0" u="none" strike="noStrike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More areas</a:t>
                      </a:r>
                      <a:endParaRPr lang="en-US" sz="2400" b="0" i="0" u="none" strike="noStrike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9675351"/>
                  </a:ext>
                </a:extLst>
              </a:tr>
              <a:tr h="421277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Mid-season sampling</a:t>
                      </a:r>
                      <a:endParaRPr lang="en-US" sz="2400" b="0" i="0" u="none" strike="noStrike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25" marR="9525" marT="9525" marB="0">
                    <a:noFill/>
                  </a:tcPr>
                </a:tc>
                <a:tc>
                  <a:txBody>
                    <a:bodyPr/>
                    <a:lstStyle/>
                    <a:p>
                      <a:pPr marL="12700" indent="-12700" algn="l" fontAlgn="b">
                        <a:tabLst/>
                      </a:pPr>
                      <a:r>
                        <a:rPr lang="en-US" sz="2400" u="none" strike="noStrike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Ad-hoc sampling</a:t>
                      </a:r>
                      <a:endParaRPr lang="en-US" sz="2400" b="0" i="0" u="none" strike="noStrike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Routine sampling</a:t>
                      </a:r>
                      <a:endParaRPr lang="en-US" sz="2400" b="0" i="0" u="none" strike="noStrike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54280"/>
                  </a:ext>
                </a:extLst>
              </a:tr>
              <a:tr h="421277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Management action</a:t>
                      </a:r>
                      <a:endParaRPr lang="en-US" sz="2400" b="0" i="0" u="none" strike="noStrike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25" marR="9525" marT="9525" marB="0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Space-time closure</a:t>
                      </a:r>
                      <a:endParaRPr lang="en-US" sz="2400" b="0" i="0" u="none" strike="noStrike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Evisceration order</a:t>
                      </a:r>
                      <a:endParaRPr lang="en-US" sz="2400" b="0" i="0" u="none" strike="noStrike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246923"/>
                  </a:ext>
                </a:extLst>
              </a:tr>
              <a:tr h="421277">
                <a:tc>
                  <a:txBody>
                    <a:bodyPr/>
                    <a:lstStyle/>
                    <a:p>
                      <a:pPr algn="l" fontAlgn="b"/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1336373"/>
                  </a:ext>
                </a:extLst>
              </a:tr>
              <a:tr h="421277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i="1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</a:rPr>
                        <a:t>Whale entanglement</a:t>
                      </a:r>
                      <a:endParaRPr lang="en-US" sz="2400" b="0" i="1" u="none" strike="noStrike" dirty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87970620"/>
                  </a:ext>
                </a:extLst>
              </a:tr>
              <a:tr h="421277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</a:rPr>
                        <a:t>Risk assessment frequency</a:t>
                      </a:r>
                      <a:endParaRPr lang="en-US" sz="2400" b="0" i="0" u="none" strike="noStrike" dirty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25" marR="9525" marT="9525" marB="0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</a:rPr>
                        <a:t>4x</a:t>
                      </a:r>
                      <a:endParaRPr lang="en-US" sz="2400" b="0" i="0" u="none" strike="noStrike" dirty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</a:rPr>
                        <a:t>12x</a:t>
                      </a:r>
                      <a:endParaRPr lang="en-US" sz="2400" b="0" i="0" u="none" strike="noStrike" dirty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51174955"/>
                  </a:ext>
                </a:extLst>
              </a:tr>
              <a:tr h="420624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</a:rPr>
                        <a:t>Risk assessment framework</a:t>
                      </a:r>
                      <a:endParaRPr lang="en-US" sz="2400" b="0" i="0" u="none" strike="noStrike" dirty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25" marR="9525" marT="9525" marB="0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</a:rPr>
                        <a:t>4 indicators of elevated risk</a:t>
                      </a:r>
                      <a:endParaRPr lang="en-US" sz="2400" b="0" i="0" u="none" strike="noStrike" dirty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</a:rPr>
                        <a:t>4 indicators of risk (precautionary)</a:t>
                      </a:r>
                      <a:endParaRPr lang="en-US" sz="2400" b="0" i="0" u="none" strike="noStrike" dirty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6810094"/>
                  </a:ext>
                </a:extLst>
              </a:tr>
              <a:tr h="421277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</a:rPr>
                        <a:t>Management action</a:t>
                      </a:r>
                      <a:endParaRPr lang="en-US" sz="2400" b="0" i="0" u="none" strike="noStrike" dirty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25" marR="9525" marT="9525" marB="0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</a:rPr>
                        <a:t>Space-time closure</a:t>
                      </a:r>
                      <a:endParaRPr lang="en-US" sz="2400" b="0" i="0" u="none" strike="noStrike" dirty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</a:rPr>
                        <a:t>Space-time closure</a:t>
                      </a:r>
                      <a:endParaRPr lang="en-US" sz="2400" b="0" i="0" u="none" strike="noStrike" dirty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03261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98EEDE13-33FA-6847-A7F8-7DE7DDC955FB}"/>
              </a:ext>
            </a:extLst>
          </p:cNvPr>
          <p:cNvSpPr txBox="1"/>
          <p:nvPr/>
        </p:nvSpPr>
        <p:spPr>
          <a:xfrm>
            <a:off x="0" y="5857878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Performance metrics: </a:t>
            </a:r>
            <a:r>
              <a:rPr lang="en-US" sz="2400" dirty="0"/>
              <a:t>(1) amount of lost catch; (2) amount of contamination catch; (3) number of humpback entanglements; and (4) cost of management </a:t>
            </a:r>
            <a:r>
              <a:rPr lang="en-US" sz="2400" i="1" dirty="0"/>
              <a:t>(depending on data availability)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7D3E42-4E7E-8248-A540-D0370ED801B7}"/>
              </a:ext>
            </a:extLst>
          </p:cNvPr>
          <p:cNvSpPr txBox="1"/>
          <p:nvPr/>
        </p:nvSpPr>
        <p:spPr>
          <a:xfrm>
            <a:off x="1" y="559950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 simulate the sampling programs used to monitor domoic acid and whale entanglement risk and simulate the management procedures used to mitigate these risks. </a:t>
            </a:r>
          </a:p>
        </p:txBody>
      </p:sp>
    </p:spTree>
    <p:extLst>
      <p:ext uri="{BB962C8B-B14F-4D97-AF65-F5344CB8AC3E}">
        <p14:creationId xmlns:p14="http://schemas.microsoft.com/office/powerpoint/2010/main" val="9640034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813CD33-E080-D946-BF11-2FD80441CC41}"/>
              </a:ext>
            </a:extLst>
          </p:cNvPr>
          <p:cNvSpPr txBox="1"/>
          <p:nvPr/>
        </p:nvSpPr>
        <p:spPr>
          <a:xfrm>
            <a:off x="0" y="0"/>
            <a:ext cx="61777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5. Simulating the RAMP framework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6F6B00-FDB0-EC4E-BFA9-E7B7F6EA0FF6}"/>
              </a:ext>
            </a:extLst>
          </p:cNvPr>
          <p:cNvSpPr txBox="1"/>
          <p:nvPr/>
        </p:nvSpPr>
        <p:spPr>
          <a:xfrm>
            <a:off x="0" y="842964"/>
            <a:ext cx="8334718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have to simulate the following risk indicators:</a:t>
            </a:r>
          </a:p>
          <a:p>
            <a:endParaRPr lang="en-US" dirty="0"/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Presence of species of concern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dirty="0"/>
              <a:t>&gt;20 whales in a single survey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dirty="0"/>
              <a:t>&gt;5 whale running average over 1 week of survey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dirty="0"/>
              <a:t>“Fall marine mammal aerial survey” or “spring rockfish shipboard survey”</a:t>
            </a:r>
          </a:p>
          <a:p>
            <a:pPr lvl="2"/>
            <a:endParaRPr lang="en-US" dirty="0"/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Number of confirmed ESA-listed entanglements</a:t>
            </a:r>
          </a:p>
          <a:p>
            <a:pPr marL="800100" lvl="1" indent="-342900">
              <a:buFont typeface="+mj-lt"/>
              <a:buAutoNum type="arabicPeriod"/>
            </a:pPr>
            <a:endParaRPr lang="en-US" dirty="0"/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Fleet dynamics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dirty="0"/>
              <a:t>Beginning of every season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dirty="0"/>
              <a:t>Any delayed season</a:t>
            </a:r>
          </a:p>
          <a:p>
            <a:pPr marL="1257300" lvl="2" indent="-342900">
              <a:buFont typeface="+mj-lt"/>
              <a:buAutoNum type="arabicPeriod"/>
            </a:pPr>
            <a:endParaRPr lang="en-US" dirty="0"/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Ocean conditions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dirty="0"/>
              <a:t>Upwelling is below average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dirty="0"/>
              <a:t>Low offshore krill abundance, high inshore anchovy abundance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687AD7-E920-DB48-AE68-4C8B3C5FC8BB}"/>
              </a:ext>
            </a:extLst>
          </p:cNvPr>
          <p:cNvSpPr txBox="1"/>
          <p:nvPr/>
        </p:nvSpPr>
        <p:spPr>
          <a:xfrm>
            <a:off x="7389100" y="3793666"/>
            <a:ext cx="3817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Easy, this is baked into the simulations.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CF032B-B899-F843-BECE-61B5E54A9186}"/>
              </a:ext>
            </a:extLst>
          </p:cNvPr>
          <p:cNvSpPr txBox="1"/>
          <p:nvPr/>
        </p:nvSpPr>
        <p:spPr>
          <a:xfrm>
            <a:off x="7389100" y="2718196"/>
            <a:ext cx="46527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Easy, this is baked into the simulations.</a:t>
            </a:r>
          </a:p>
          <a:p>
            <a:r>
              <a:rPr lang="en-US" dirty="0">
                <a:solidFill>
                  <a:srgbClr val="FF0000"/>
                </a:solidFill>
              </a:rPr>
              <a:t>(but only humpbacks, not all ESA-species)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AD377E-05D8-EB4E-86AC-B32D37B4CFDF}"/>
              </a:ext>
            </a:extLst>
          </p:cNvPr>
          <p:cNvSpPr txBox="1"/>
          <p:nvPr/>
        </p:nvSpPr>
        <p:spPr>
          <a:xfrm>
            <a:off x="7389100" y="4943877"/>
            <a:ext cx="4654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Based on CA Current Ecosystem Survey (CCES)?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0B887E-DEA0-414F-93F4-7ADDA3017BF2}"/>
              </a:ext>
            </a:extLst>
          </p:cNvPr>
          <p:cNvSpPr txBox="1"/>
          <p:nvPr/>
        </p:nvSpPr>
        <p:spPr>
          <a:xfrm>
            <a:off x="7389100" y="4630117"/>
            <a:ext cx="1994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Based on SST data?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BE59FC-CEC1-BF46-A083-D21F61011C8C}"/>
              </a:ext>
            </a:extLst>
          </p:cNvPr>
          <p:cNvSpPr txBox="1"/>
          <p:nvPr/>
        </p:nvSpPr>
        <p:spPr>
          <a:xfrm>
            <a:off x="7389099" y="1358260"/>
            <a:ext cx="46527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Challenging because criteria are vague and surveys are not clearly specified.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6428C2-643E-1546-B4F6-EDC37203D56C}"/>
              </a:ext>
            </a:extLst>
          </p:cNvPr>
          <p:cNvSpPr txBox="1"/>
          <p:nvPr/>
        </p:nvSpPr>
        <p:spPr>
          <a:xfrm>
            <a:off x="499713" y="5834465"/>
            <a:ext cx="90994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When triggered, what is the spatial and temporal extent of the closure?</a:t>
            </a:r>
          </a:p>
        </p:txBody>
      </p:sp>
    </p:spTree>
    <p:extLst>
      <p:ext uri="{BB962C8B-B14F-4D97-AF65-F5344CB8AC3E}">
        <p14:creationId xmlns:p14="http://schemas.microsoft.com/office/powerpoint/2010/main" val="4166426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85DF54B-AF6F-E948-89C7-2EE8844B67FD}"/>
              </a:ext>
            </a:extLst>
          </p:cNvPr>
          <p:cNvSpPr txBox="1"/>
          <p:nvPr/>
        </p:nvSpPr>
        <p:spPr>
          <a:xfrm>
            <a:off x="0" y="0"/>
            <a:ext cx="61777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5. Simulating the RAMP framework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3E305A-F2CD-A847-A11F-AEF125D2C08C}"/>
              </a:ext>
            </a:extLst>
          </p:cNvPr>
          <p:cNvSpPr txBox="1"/>
          <p:nvPr/>
        </p:nvSpPr>
        <p:spPr>
          <a:xfrm>
            <a:off x="800852" y="1215815"/>
            <a:ext cx="400968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“Fall aerial marine mammal survey”</a:t>
            </a:r>
          </a:p>
          <a:p>
            <a:pPr algn="ctr"/>
            <a:r>
              <a:rPr lang="en-US" sz="2000" dirty="0"/>
              <a:t>Forney, personal communication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D7FC38-BE4A-1C40-871A-86E2830A0FF9}"/>
              </a:ext>
            </a:extLst>
          </p:cNvPr>
          <p:cNvSpPr txBox="1"/>
          <p:nvPr/>
        </p:nvSpPr>
        <p:spPr>
          <a:xfrm>
            <a:off x="7178823" y="1268190"/>
            <a:ext cx="38773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/>
              <a:t>“Spring shipboard rockfish survey”</a:t>
            </a:r>
          </a:p>
          <a:p>
            <a:pPr algn="ctr"/>
            <a:r>
              <a:rPr lang="en-US" sz="2000" dirty="0"/>
              <a:t>Sakuma 2017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2F3608-85AE-D449-A262-742C496B3B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905"/>
          <a:stretch/>
        </p:blipFill>
        <p:spPr>
          <a:xfrm>
            <a:off x="106019" y="1902071"/>
            <a:ext cx="5148153" cy="495592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47EC824-92F7-184B-898F-BCF9BCAA77E3}"/>
              </a:ext>
            </a:extLst>
          </p:cNvPr>
          <p:cNvSpPr txBox="1"/>
          <p:nvPr/>
        </p:nvSpPr>
        <p:spPr>
          <a:xfrm>
            <a:off x="0" y="511626"/>
            <a:ext cx="96210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Indicator #1: Presence of species of concern</a:t>
            </a:r>
          </a:p>
          <a:p>
            <a:r>
              <a:rPr lang="en-US" sz="2000" dirty="0"/>
              <a:t>&gt;20 whales in a single survey or average of &gt;5 whales over one week of a survey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6D8673E-2BFE-A84B-982E-FC2B76F0A2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4210"/>
          <a:stretch/>
        </p:blipFill>
        <p:spPr>
          <a:xfrm>
            <a:off x="5572224" y="1927773"/>
            <a:ext cx="3227219" cy="49045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36A23DC-58CF-9C41-83EC-809B092E2D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405"/>
          <a:stretch/>
        </p:blipFill>
        <p:spPr>
          <a:xfrm>
            <a:off x="8760356" y="1893549"/>
            <a:ext cx="3283937" cy="490452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E2BBFB7-A84D-604A-8758-C346CF8F676A}"/>
              </a:ext>
            </a:extLst>
          </p:cNvPr>
          <p:cNvSpPr txBox="1"/>
          <p:nvPr/>
        </p:nvSpPr>
        <p:spPr>
          <a:xfrm>
            <a:off x="10441270" y="2064963"/>
            <a:ext cx="1388201" cy="83099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/>
              <a:t>Core region</a:t>
            </a:r>
          </a:p>
          <a:p>
            <a:r>
              <a:rPr lang="en-US" sz="1600" dirty="0"/>
              <a:t>18 days</a:t>
            </a:r>
          </a:p>
          <a:p>
            <a:r>
              <a:rPr lang="en-US" sz="1600" dirty="0"/>
              <a:t>17 humpbacks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6DFD5C8-5D32-4743-8B6F-65D0D2C969F5}"/>
              </a:ext>
            </a:extLst>
          </p:cNvPr>
          <p:cNvSpPr txBox="1"/>
          <p:nvPr/>
        </p:nvSpPr>
        <p:spPr>
          <a:xfrm>
            <a:off x="7243359" y="2064963"/>
            <a:ext cx="1388201" cy="83099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/>
              <a:t>Full region</a:t>
            </a:r>
          </a:p>
          <a:p>
            <a:r>
              <a:rPr lang="en-US" sz="1600" dirty="0"/>
              <a:t>37 days</a:t>
            </a:r>
          </a:p>
          <a:p>
            <a:r>
              <a:rPr lang="en-US" sz="1600" dirty="0"/>
              <a:t>87 humpbacks</a:t>
            </a:r>
          </a:p>
        </p:txBody>
      </p:sp>
    </p:spTree>
    <p:extLst>
      <p:ext uri="{BB962C8B-B14F-4D97-AF65-F5344CB8AC3E}">
        <p14:creationId xmlns:p14="http://schemas.microsoft.com/office/powerpoint/2010/main" val="1177933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85DF54B-AF6F-E948-89C7-2EE8844B67FD}"/>
              </a:ext>
            </a:extLst>
          </p:cNvPr>
          <p:cNvSpPr txBox="1"/>
          <p:nvPr/>
        </p:nvSpPr>
        <p:spPr>
          <a:xfrm>
            <a:off x="0" y="0"/>
            <a:ext cx="61777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5. Simulating the RAMP framework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7EC824-92F7-184B-898F-BCF9BCAA77E3}"/>
              </a:ext>
            </a:extLst>
          </p:cNvPr>
          <p:cNvSpPr txBox="1"/>
          <p:nvPr/>
        </p:nvSpPr>
        <p:spPr>
          <a:xfrm>
            <a:off x="0" y="511626"/>
            <a:ext cx="96210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Indicator #4: Forage conditions</a:t>
            </a:r>
          </a:p>
          <a:p>
            <a:r>
              <a:rPr lang="en-US" sz="2000" dirty="0"/>
              <a:t>Low offshore krill abundance, high inshore anchovy abundance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FB12348-3327-204B-9FAB-0A50E8F0E4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9512"/>
            <a:ext cx="7654056" cy="563848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1669366-854C-0E41-81AD-E7D6942972AC}"/>
              </a:ext>
            </a:extLst>
          </p:cNvPr>
          <p:cNvSpPr txBox="1"/>
          <p:nvPr/>
        </p:nvSpPr>
        <p:spPr>
          <a:xfrm>
            <a:off x="7843830" y="1522272"/>
            <a:ext cx="416242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California Current Ecosystem Survey (CCES) provides data on the abundance and distribution of anchovy and krill.</a:t>
            </a:r>
          </a:p>
          <a:p>
            <a:endParaRPr lang="en-US" dirty="0"/>
          </a:p>
          <a:p>
            <a:r>
              <a:rPr lang="en-US" dirty="0"/>
              <a:t>We could monitor krill/anchovy abundance and distribution using this data directly or a model based on this data.</a:t>
            </a:r>
          </a:p>
          <a:p>
            <a:endParaRPr lang="en-US" dirty="0"/>
          </a:p>
          <a:p>
            <a:r>
              <a:rPr lang="en-US" dirty="0"/>
              <a:t>I haven’t worked on this component yet.</a:t>
            </a:r>
          </a:p>
        </p:txBody>
      </p:sp>
    </p:spTree>
    <p:extLst>
      <p:ext uri="{BB962C8B-B14F-4D97-AF65-F5344CB8AC3E}">
        <p14:creationId xmlns:p14="http://schemas.microsoft.com/office/powerpoint/2010/main" val="4936945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85DF54B-AF6F-E948-89C7-2EE8844B67FD}"/>
              </a:ext>
            </a:extLst>
          </p:cNvPr>
          <p:cNvSpPr txBox="1"/>
          <p:nvPr/>
        </p:nvSpPr>
        <p:spPr>
          <a:xfrm>
            <a:off x="0" y="0"/>
            <a:ext cx="65224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Questions to make sure we discussed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97D370-7BDF-5048-9EE4-EB7BB725011B}"/>
              </a:ext>
            </a:extLst>
          </p:cNvPr>
          <p:cNvSpPr txBox="1"/>
          <p:nvPr/>
        </p:nvSpPr>
        <p:spPr>
          <a:xfrm>
            <a:off x="228600" y="584775"/>
            <a:ext cx="8043863" cy="7017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Domoic acid problem</a:t>
            </a:r>
          </a:p>
          <a:p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Is our understanding of current management correct?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Are the proposed alternative management options viable and comprehensive?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Are there objective criteria for triggering mid-season viscera sampling based on the bivalve biotoxin and pier </a:t>
            </a:r>
            <a:r>
              <a:rPr lang="en-US" i="1" dirty="0"/>
              <a:t>Pseudo-</a:t>
            </a:r>
            <a:r>
              <a:rPr lang="en-US" i="1" dirty="0" err="1"/>
              <a:t>nitzchia</a:t>
            </a:r>
            <a:r>
              <a:rPr lang="en-US" dirty="0"/>
              <a:t> monitoring programs?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What is the cost of collecting and processing a crab viscera sample?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What is the cost of an evisceration order?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r>
              <a:rPr lang="en-US" u="sng" dirty="0"/>
              <a:t>Whale entanglement problem</a:t>
            </a:r>
          </a:p>
          <a:p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Is our understanding of current management correct?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Is our understanding of the settlement stipulations correct?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Are there other management strategies we should consider?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Questions over simulating entanglement rates: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How many whales get entangled in CA DC gear per year? 5-25?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What proportion of whales that get entangled are observed?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How should we simulate the following risk indicators: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Whale surveys – fall aerial marine mammal and spring rockfish survey?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Forage conditions – how to best simulate krill/anchovy dynamics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How do we match spatial-temporal extent of closures to risk indicators?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60001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101600" y="93167"/>
            <a:ext cx="5860000" cy="6029600"/>
          </a:xfrm>
          <a:prstGeom prst="rect">
            <a:avLst/>
          </a:prstGeom>
          <a:noFill/>
          <a:ln w="28575" cap="flat" cmpd="sng">
            <a:solidFill>
              <a:srgbClr val="E0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200" b="1" u="sng" dirty="0"/>
              <a:t>SFG effort</a:t>
            </a:r>
            <a:endParaRPr sz="2200" b="1" u="sng" dirty="0"/>
          </a:p>
          <a:p>
            <a:endParaRPr sz="2000" dirty="0"/>
          </a:p>
          <a:p>
            <a:r>
              <a:rPr lang="en" sz="2000" b="1" dirty="0"/>
              <a:t>Goal</a:t>
            </a:r>
            <a:endParaRPr sz="2000" b="1" dirty="0"/>
          </a:p>
          <a:p>
            <a:r>
              <a:rPr lang="en" sz="2000" dirty="0"/>
              <a:t>Identify tradeoffs among strategies for simultaneously managing domoic acid and humpback whale entanglement risk in the CA Dungeness crab fishery.</a:t>
            </a:r>
            <a:endParaRPr sz="2000" dirty="0"/>
          </a:p>
          <a:p>
            <a:endParaRPr sz="2000" dirty="0"/>
          </a:p>
          <a:p>
            <a:r>
              <a:rPr lang="en" sz="2000" b="1" dirty="0"/>
              <a:t>Data</a:t>
            </a:r>
            <a:endParaRPr sz="2000" b="1" dirty="0"/>
          </a:p>
          <a:p>
            <a:pPr marL="643462" indent="-457200">
              <a:buSzPts val="1400"/>
              <a:buFont typeface="+mj-lt"/>
              <a:buAutoNum type="arabicPeriod"/>
            </a:pPr>
            <a:r>
              <a:rPr lang="en" sz="2000" u="sng" dirty="0"/>
              <a:t>Domoic acid:</a:t>
            </a:r>
            <a:r>
              <a:rPr lang="en" sz="2000" dirty="0"/>
              <a:t> C-HARM </a:t>
            </a:r>
            <a:endParaRPr sz="2000" dirty="0"/>
          </a:p>
          <a:p>
            <a:pPr marL="643462" indent="-457200">
              <a:buSzPts val="1400"/>
              <a:buFont typeface="+mj-lt"/>
              <a:buAutoNum type="arabicPeriod"/>
            </a:pPr>
            <a:r>
              <a:rPr lang="en" sz="2000" u="sng" dirty="0"/>
              <a:t>Whales:</a:t>
            </a:r>
            <a:r>
              <a:rPr lang="en" sz="2000" dirty="0"/>
              <a:t> Humpback whale SDM</a:t>
            </a:r>
            <a:endParaRPr sz="2000" dirty="0"/>
          </a:p>
          <a:p>
            <a:pPr marL="643462" indent="-457200">
              <a:buSzPts val="1400"/>
              <a:buFont typeface="+mj-lt"/>
              <a:buAutoNum type="arabicPeriod"/>
            </a:pPr>
            <a:r>
              <a:rPr lang="en" sz="2000" u="sng" dirty="0"/>
              <a:t>Crab fishery:</a:t>
            </a:r>
            <a:r>
              <a:rPr lang="en" sz="2000" dirty="0"/>
              <a:t> Vessel-/block-level landings data</a:t>
            </a:r>
            <a:endParaRPr sz="2000" dirty="0"/>
          </a:p>
          <a:p>
            <a:endParaRPr sz="2000" dirty="0"/>
          </a:p>
          <a:p>
            <a:r>
              <a:rPr lang="en" sz="2000" b="1" dirty="0"/>
              <a:t>Analysis</a:t>
            </a:r>
            <a:endParaRPr sz="2000" b="1" dirty="0"/>
          </a:p>
          <a:p>
            <a:pPr marL="609585" indent="-423323">
              <a:buSzPts val="1400"/>
              <a:buAutoNum type="arabicPeriod"/>
            </a:pPr>
            <a:r>
              <a:rPr lang="en" sz="2000" dirty="0"/>
              <a:t>Retrospective MSE (</a:t>
            </a:r>
            <a:r>
              <a:rPr lang="en" sz="2000" dirty="0" err="1"/>
              <a:t>HABs+whales+crabs</a:t>
            </a:r>
            <a:r>
              <a:rPr lang="en" sz="2000" dirty="0"/>
              <a:t>)</a:t>
            </a:r>
            <a:endParaRPr sz="2000" dirty="0"/>
          </a:p>
          <a:p>
            <a:pPr marL="609585" indent="-423323">
              <a:buSzPts val="1400"/>
              <a:buAutoNum type="arabicPeriod"/>
            </a:pPr>
            <a:r>
              <a:rPr lang="en" sz="2000" dirty="0"/>
              <a:t>Forecasted MSE </a:t>
            </a:r>
            <a:r>
              <a:rPr lang="en" sz="2000" dirty="0">
                <a:solidFill>
                  <a:schemeClr val="dk1"/>
                </a:solidFill>
              </a:rPr>
              <a:t>(</a:t>
            </a:r>
            <a:r>
              <a:rPr lang="en" sz="2000" dirty="0" err="1">
                <a:solidFill>
                  <a:schemeClr val="dk1"/>
                </a:solidFill>
              </a:rPr>
              <a:t>HABs+whales+crabs</a:t>
            </a:r>
            <a:r>
              <a:rPr lang="en" sz="2000" dirty="0">
                <a:solidFill>
                  <a:schemeClr val="dk1"/>
                </a:solidFill>
              </a:rPr>
              <a:t>)</a:t>
            </a:r>
            <a:endParaRPr sz="2000" dirty="0"/>
          </a:p>
          <a:p>
            <a:endParaRPr sz="2000" dirty="0"/>
          </a:p>
          <a:p>
            <a:r>
              <a:rPr lang="en" sz="2000" b="1" dirty="0"/>
              <a:t>Spatial scope</a:t>
            </a:r>
            <a:endParaRPr sz="2000" b="1" dirty="0"/>
          </a:p>
          <a:p>
            <a:pPr marL="609585" indent="-423323">
              <a:buSzPts val="1400"/>
              <a:buAutoNum type="arabicPeriod"/>
            </a:pPr>
            <a:r>
              <a:rPr lang="en" sz="2000" dirty="0"/>
              <a:t>California only</a:t>
            </a:r>
            <a:endParaRPr sz="2000" dirty="0"/>
          </a:p>
        </p:txBody>
      </p:sp>
      <p:sp>
        <p:nvSpPr>
          <p:cNvPr id="55" name="Google Shape;55;p13"/>
          <p:cNvSpPr txBox="1"/>
          <p:nvPr/>
        </p:nvSpPr>
        <p:spPr>
          <a:xfrm>
            <a:off x="6096000" y="93167"/>
            <a:ext cx="6062000" cy="6029600"/>
          </a:xfrm>
          <a:prstGeom prst="rect">
            <a:avLst/>
          </a:prstGeom>
          <a:noFill/>
          <a:ln w="2857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b="1" u="sng" dirty="0"/>
              <a:t>NOAA effort</a:t>
            </a:r>
            <a:endParaRPr sz="2400" b="1" u="sng" dirty="0"/>
          </a:p>
          <a:p>
            <a:endParaRPr sz="600" dirty="0"/>
          </a:p>
          <a:p>
            <a:r>
              <a:rPr lang="en" sz="2000" b="1" dirty="0"/>
              <a:t>Goal</a:t>
            </a:r>
            <a:endParaRPr sz="2000" b="1" dirty="0"/>
          </a:p>
          <a:p>
            <a:r>
              <a:rPr lang="en" sz="2000" dirty="0"/>
              <a:t>Identify tradeoffs among strategies for managing humpback and blue whale entanglement risk in the West Coast Dungeness crab fishery.</a:t>
            </a:r>
            <a:endParaRPr sz="2000" dirty="0"/>
          </a:p>
          <a:p>
            <a:endParaRPr sz="2000" b="1" dirty="0"/>
          </a:p>
          <a:p>
            <a:r>
              <a:rPr lang="en" sz="2000" b="1" dirty="0"/>
              <a:t>Data</a:t>
            </a:r>
            <a:endParaRPr sz="2000" b="1" dirty="0"/>
          </a:p>
          <a:p>
            <a:pPr marL="609585" indent="-423323">
              <a:buSzPts val="1400"/>
              <a:buAutoNum type="arabicPeriod"/>
            </a:pPr>
            <a:r>
              <a:rPr lang="en" sz="2000" u="sng" dirty="0"/>
              <a:t>Whales:</a:t>
            </a:r>
            <a:r>
              <a:rPr lang="en" sz="2000" dirty="0"/>
              <a:t> Humpback and blue whale SDMs</a:t>
            </a:r>
            <a:endParaRPr sz="2000" dirty="0"/>
          </a:p>
          <a:p>
            <a:pPr marL="609585" indent="-423323">
              <a:buSzPts val="1400"/>
              <a:buAutoNum type="arabicPeriod"/>
            </a:pPr>
            <a:r>
              <a:rPr lang="en" sz="2000" u="sng" dirty="0"/>
              <a:t>Crab fishery:</a:t>
            </a:r>
            <a:r>
              <a:rPr lang="en" sz="2000" dirty="0"/>
              <a:t> Trip-level VMS data</a:t>
            </a:r>
            <a:endParaRPr sz="2000" dirty="0"/>
          </a:p>
          <a:p>
            <a:endParaRPr sz="2000" dirty="0"/>
          </a:p>
          <a:p>
            <a:r>
              <a:rPr lang="en" sz="2000" b="1" dirty="0"/>
              <a:t>Analysis</a:t>
            </a:r>
            <a:endParaRPr sz="2000" b="1" dirty="0"/>
          </a:p>
          <a:p>
            <a:pPr marL="609585" indent="-423323">
              <a:buSzPts val="1400"/>
              <a:buAutoNum type="arabicPeriod"/>
            </a:pPr>
            <a:r>
              <a:rPr lang="en" sz="2000" dirty="0"/>
              <a:t>Risk assessment (</a:t>
            </a:r>
            <a:r>
              <a:rPr lang="en" sz="2000" dirty="0" err="1"/>
              <a:t>whales+crabs</a:t>
            </a:r>
            <a:r>
              <a:rPr lang="en" sz="2000" dirty="0"/>
              <a:t>)</a:t>
            </a:r>
            <a:endParaRPr sz="2000" dirty="0"/>
          </a:p>
          <a:p>
            <a:pPr marL="609585" indent="-423323">
              <a:buSzPts val="1400"/>
              <a:buAutoNum type="arabicPeriod"/>
            </a:pPr>
            <a:r>
              <a:rPr lang="en" sz="2000" dirty="0"/>
              <a:t>Retrospective tradeoff analysis </a:t>
            </a:r>
            <a:r>
              <a:rPr lang="en" sz="2000" dirty="0">
                <a:solidFill>
                  <a:schemeClr val="dk1"/>
                </a:solidFill>
              </a:rPr>
              <a:t>(</a:t>
            </a:r>
            <a:r>
              <a:rPr lang="en" sz="2000" dirty="0" err="1">
                <a:solidFill>
                  <a:schemeClr val="dk1"/>
                </a:solidFill>
              </a:rPr>
              <a:t>whales+crabs</a:t>
            </a:r>
            <a:r>
              <a:rPr lang="en" sz="2000" dirty="0">
                <a:solidFill>
                  <a:schemeClr val="dk1"/>
                </a:solidFill>
              </a:rPr>
              <a:t>)</a:t>
            </a:r>
            <a:endParaRPr sz="2000" dirty="0">
              <a:solidFill>
                <a:schemeClr val="dk1"/>
              </a:solidFill>
            </a:endParaRPr>
          </a:p>
          <a:p>
            <a:pPr marL="609585" indent="-423323">
              <a:buClr>
                <a:schemeClr val="dk1"/>
              </a:buClr>
              <a:buSzPts val="1400"/>
              <a:buAutoNum type="arabicPeriod"/>
            </a:pPr>
            <a:r>
              <a:rPr lang="en" sz="2000" dirty="0">
                <a:solidFill>
                  <a:schemeClr val="dk1"/>
                </a:solidFill>
              </a:rPr>
              <a:t>Forecasted MSE (</a:t>
            </a:r>
            <a:r>
              <a:rPr lang="en" sz="2000" dirty="0" err="1">
                <a:solidFill>
                  <a:schemeClr val="dk1"/>
                </a:solidFill>
              </a:rPr>
              <a:t>whales+crabs</a:t>
            </a:r>
            <a:r>
              <a:rPr lang="en" sz="2000" dirty="0">
                <a:solidFill>
                  <a:schemeClr val="dk1"/>
                </a:solidFill>
              </a:rPr>
              <a:t>)</a:t>
            </a:r>
            <a:endParaRPr sz="2000" dirty="0">
              <a:solidFill>
                <a:schemeClr val="dk1"/>
              </a:solidFill>
            </a:endParaRPr>
          </a:p>
          <a:p>
            <a:endParaRPr sz="2000" dirty="0"/>
          </a:p>
          <a:p>
            <a:r>
              <a:rPr lang="en" sz="2000" b="1" dirty="0"/>
              <a:t>Spatial scope</a:t>
            </a:r>
            <a:endParaRPr sz="2000" b="1" dirty="0"/>
          </a:p>
          <a:p>
            <a:pPr marL="609585" indent="-423323">
              <a:buSzPts val="1400"/>
              <a:buAutoNum type="arabicPeriod"/>
            </a:pPr>
            <a:r>
              <a:rPr lang="en" sz="2000" dirty="0"/>
              <a:t>Coastwide (CA-OR-WA)</a:t>
            </a:r>
            <a:endParaRPr sz="2000" dirty="0"/>
          </a:p>
        </p:txBody>
      </p:sp>
      <p:cxnSp>
        <p:nvCxnSpPr>
          <p:cNvPr id="56" name="Google Shape;56;p13"/>
          <p:cNvCxnSpPr/>
          <p:nvPr/>
        </p:nvCxnSpPr>
        <p:spPr>
          <a:xfrm rot="10800000" flipH="1">
            <a:off x="5296298" y="2889167"/>
            <a:ext cx="990400" cy="218800"/>
          </a:xfrm>
          <a:prstGeom prst="straightConnector1">
            <a:avLst/>
          </a:prstGeom>
          <a:noFill/>
          <a:ln w="38100" cap="flat" cmpd="sng">
            <a:solidFill>
              <a:srgbClr val="0B5394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57" name="Google Shape;57;p13"/>
          <p:cNvCxnSpPr>
            <a:cxnSpLocks/>
          </p:cNvCxnSpPr>
          <p:nvPr/>
        </p:nvCxnSpPr>
        <p:spPr>
          <a:xfrm flipH="1" flipV="1">
            <a:off x="5073806" y="4314500"/>
            <a:ext cx="1212892" cy="192167"/>
          </a:xfrm>
          <a:prstGeom prst="straightConnector1">
            <a:avLst/>
          </a:prstGeom>
          <a:noFill/>
          <a:ln w="38100" cap="flat" cmpd="sng">
            <a:solidFill>
              <a:srgbClr val="990000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58" name="Google Shape;58;p13"/>
          <p:cNvSpPr txBox="1"/>
          <p:nvPr/>
        </p:nvSpPr>
        <p:spPr>
          <a:xfrm>
            <a:off x="2642548" y="3575315"/>
            <a:ext cx="3296751" cy="739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r"/>
            <a:r>
              <a:rPr lang="en" sz="1600" dirty="0">
                <a:solidFill>
                  <a:srgbClr val="990000"/>
                </a:solidFill>
              </a:rPr>
              <a:t>Population dynamics model code and forecasted ocean system data</a:t>
            </a:r>
            <a:endParaRPr sz="1600" dirty="0">
              <a:solidFill>
                <a:srgbClr val="990000"/>
              </a:solidFill>
            </a:endParaRPr>
          </a:p>
        </p:txBody>
      </p:sp>
      <p:sp>
        <p:nvSpPr>
          <p:cNvPr id="59" name="Google Shape;59;p13"/>
          <p:cNvSpPr txBox="1"/>
          <p:nvPr/>
        </p:nvSpPr>
        <p:spPr>
          <a:xfrm>
            <a:off x="101600" y="6258400"/>
            <a:ext cx="12056400" cy="489600"/>
          </a:xfrm>
          <a:prstGeom prst="rect">
            <a:avLst/>
          </a:prstGeom>
          <a:noFill/>
          <a:ln w="28575" cap="flat" cmpd="sng">
            <a:solidFill>
              <a:srgbClr val="351C7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000" b="1" u="sng" dirty="0"/>
              <a:t>Joint effort:</a:t>
            </a:r>
            <a:r>
              <a:rPr lang="en" sz="2000" dirty="0"/>
              <a:t> MSE coastwide for </a:t>
            </a:r>
            <a:r>
              <a:rPr lang="en" sz="2000" dirty="0" err="1"/>
              <a:t>HABs+whales+crabs</a:t>
            </a:r>
            <a:endParaRPr sz="2000" dirty="0"/>
          </a:p>
        </p:txBody>
      </p:sp>
      <p:sp>
        <p:nvSpPr>
          <p:cNvPr id="10" name="Google Shape;58;p13">
            <a:extLst>
              <a:ext uri="{FF2B5EF4-FFF2-40B4-BE49-F238E27FC236}">
                <a16:creationId xmlns:a16="http://schemas.microsoft.com/office/drawing/2014/main" id="{156A7080-E044-AF4B-9BCC-E2BD4C7770FF}"/>
              </a:ext>
            </a:extLst>
          </p:cNvPr>
          <p:cNvSpPr txBox="1"/>
          <p:nvPr/>
        </p:nvSpPr>
        <p:spPr>
          <a:xfrm>
            <a:off x="2494747" y="2562767"/>
            <a:ext cx="3296751" cy="739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r"/>
            <a:r>
              <a:rPr lang="en" sz="1600" dirty="0">
                <a:solidFill>
                  <a:schemeClr val="accent1"/>
                </a:solidFill>
              </a:rPr>
              <a:t>Fleet dynamics model</a:t>
            </a:r>
            <a:endParaRPr sz="1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14869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16BB90E-1CAB-4141-9885-31B26F2463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5"/>
          <a:stretch/>
        </p:blipFill>
        <p:spPr>
          <a:xfrm>
            <a:off x="0" y="166431"/>
            <a:ext cx="12191999" cy="6590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4060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68805C5-C6C3-2A4B-8CB8-FC32C87F505D}"/>
              </a:ext>
            </a:extLst>
          </p:cNvPr>
          <p:cNvSpPr txBox="1"/>
          <p:nvPr/>
        </p:nvSpPr>
        <p:spPr>
          <a:xfrm>
            <a:off x="0" y="0"/>
            <a:ext cx="82378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Current and alternative management strategies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B8E7FD87-1AA7-7748-AD6C-837FB98436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3188128"/>
              </p:ext>
            </p:extLst>
          </p:nvPr>
        </p:nvGraphicFramePr>
        <p:xfrm>
          <a:off x="92765" y="770282"/>
          <a:ext cx="12099235" cy="421211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77449">
                  <a:extLst>
                    <a:ext uri="{9D8B030D-6E8A-4147-A177-3AD203B41FA5}">
                      <a16:colId xmlns:a16="http://schemas.microsoft.com/office/drawing/2014/main" val="2227573328"/>
                    </a:ext>
                  </a:extLst>
                </a:gridCol>
                <a:gridCol w="3782750">
                  <a:extLst>
                    <a:ext uri="{9D8B030D-6E8A-4147-A177-3AD203B41FA5}">
                      <a16:colId xmlns:a16="http://schemas.microsoft.com/office/drawing/2014/main" val="80912777"/>
                    </a:ext>
                  </a:extLst>
                </a:gridCol>
                <a:gridCol w="4339036">
                  <a:extLst>
                    <a:ext uri="{9D8B030D-6E8A-4147-A177-3AD203B41FA5}">
                      <a16:colId xmlns:a16="http://schemas.microsoft.com/office/drawing/2014/main" val="732683283"/>
                    </a:ext>
                  </a:extLst>
                </a:gridCol>
              </a:tblGrid>
              <a:tr h="421277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u="none" strike="noStrike" dirty="0">
                          <a:effectLst/>
                        </a:rPr>
                        <a:t>Management measure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u="none" strike="noStrike" dirty="0">
                          <a:effectLst/>
                        </a:rPr>
                        <a:t>Current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u="none" strike="noStrike" dirty="0">
                          <a:effectLst/>
                        </a:rPr>
                        <a:t>Alternate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2716930"/>
                  </a:ext>
                </a:extLst>
              </a:tr>
              <a:tr h="421277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i="1" u="none" strike="noStrike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Domoic acid</a:t>
                      </a:r>
                      <a:endParaRPr lang="en-US" sz="2400" b="0" i="1" u="none" strike="noStrike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2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3276771"/>
                  </a:ext>
                </a:extLst>
              </a:tr>
              <a:tr h="421277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Pre-season sampling</a:t>
                      </a:r>
                      <a:endParaRPr lang="en-US" sz="2400" b="0" i="0" u="none" strike="noStrike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25" marR="9525" marT="9525" marB="0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6 areas x 2 locations</a:t>
                      </a:r>
                      <a:endParaRPr lang="en-US" sz="2400" b="0" i="0" u="none" strike="noStrike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9675351"/>
                  </a:ext>
                </a:extLst>
              </a:tr>
              <a:tr h="421277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Mid-season sampling</a:t>
                      </a:r>
                      <a:endParaRPr lang="en-US" sz="2400" b="0" i="0" u="none" strike="noStrike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25" marR="9525" marT="9525" marB="0">
                    <a:noFill/>
                  </a:tcPr>
                </a:tc>
                <a:tc>
                  <a:txBody>
                    <a:bodyPr/>
                    <a:lstStyle/>
                    <a:p>
                      <a:pPr marL="12700" indent="-12700" algn="l" fontAlgn="b">
                        <a:tabLst/>
                      </a:pPr>
                      <a:r>
                        <a:rPr lang="en-US" sz="2400" u="none" strike="noStrike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Ad-hoc sampling</a:t>
                      </a:r>
                      <a:endParaRPr lang="en-US" sz="2400" b="0" i="0" u="none" strike="noStrike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54280"/>
                  </a:ext>
                </a:extLst>
              </a:tr>
              <a:tr h="421277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Management action</a:t>
                      </a:r>
                      <a:endParaRPr lang="en-US" sz="2400" b="0" i="0" u="none" strike="noStrike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25" marR="9525" marT="9525" marB="0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Space-time closure</a:t>
                      </a:r>
                      <a:endParaRPr lang="en-US" sz="2400" b="0" i="0" u="none" strike="noStrike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246923"/>
                  </a:ext>
                </a:extLst>
              </a:tr>
              <a:tr h="421277">
                <a:tc>
                  <a:txBody>
                    <a:bodyPr/>
                    <a:lstStyle/>
                    <a:p>
                      <a:pPr algn="l" fontAlgn="b"/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1336373"/>
                  </a:ext>
                </a:extLst>
              </a:tr>
              <a:tr h="421277">
                <a:tc>
                  <a:txBody>
                    <a:bodyPr/>
                    <a:lstStyle/>
                    <a:p>
                      <a:pPr algn="l" fontAlgn="b"/>
                      <a:endParaRPr lang="en-US" sz="24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87970620"/>
                  </a:ext>
                </a:extLst>
              </a:tr>
              <a:tr h="421277">
                <a:tc>
                  <a:txBody>
                    <a:bodyPr/>
                    <a:lstStyle/>
                    <a:p>
                      <a:pPr algn="l" fontAlgn="b"/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25" marR="9525" marT="9525" marB="0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51174955"/>
                  </a:ext>
                </a:extLst>
              </a:tr>
              <a:tr h="420624">
                <a:tc>
                  <a:txBody>
                    <a:bodyPr/>
                    <a:lstStyle/>
                    <a:p>
                      <a:pPr algn="l" fontAlgn="b"/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25" marR="9525" marT="9525" marB="0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6810094"/>
                  </a:ext>
                </a:extLst>
              </a:tr>
              <a:tr h="421277">
                <a:tc>
                  <a:txBody>
                    <a:bodyPr/>
                    <a:lstStyle/>
                    <a:p>
                      <a:pPr algn="l" fontAlgn="b"/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25" marR="9525" marT="9525" marB="0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03261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981390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68805C5-C6C3-2A4B-8CB8-FC32C87F505D}"/>
              </a:ext>
            </a:extLst>
          </p:cNvPr>
          <p:cNvSpPr txBox="1"/>
          <p:nvPr/>
        </p:nvSpPr>
        <p:spPr>
          <a:xfrm>
            <a:off x="0" y="0"/>
            <a:ext cx="82378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Current and alternative management strategies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B8E7FD87-1AA7-7748-AD6C-837FB98436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5714525"/>
              </p:ext>
            </p:extLst>
          </p:nvPr>
        </p:nvGraphicFramePr>
        <p:xfrm>
          <a:off x="92765" y="770282"/>
          <a:ext cx="12099235" cy="421211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77449">
                  <a:extLst>
                    <a:ext uri="{9D8B030D-6E8A-4147-A177-3AD203B41FA5}">
                      <a16:colId xmlns:a16="http://schemas.microsoft.com/office/drawing/2014/main" val="2227573328"/>
                    </a:ext>
                  </a:extLst>
                </a:gridCol>
                <a:gridCol w="3782750">
                  <a:extLst>
                    <a:ext uri="{9D8B030D-6E8A-4147-A177-3AD203B41FA5}">
                      <a16:colId xmlns:a16="http://schemas.microsoft.com/office/drawing/2014/main" val="80912777"/>
                    </a:ext>
                  </a:extLst>
                </a:gridCol>
                <a:gridCol w="4339036">
                  <a:extLst>
                    <a:ext uri="{9D8B030D-6E8A-4147-A177-3AD203B41FA5}">
                      <a16:colId xmlns:a16="http://schemas.microsoft.com/office/drawing/2014/main" val="732683283"/>
                    </a:ext>
                  </a:extLst>
                </a:gridCol>
              </a:tblGrid>
              <a:tr h="421277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u="none" strike="noStrike" dirty="0">
                          <a:effectLst/>
                        </a:rPr>
                        <a:t>Management measure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u="none" strike="noStrike" dirty="0">
                          <a:effectLst/>
                        </a:rPr>
                        <a:t>Current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u="none" strike="noStrike" dirty="0">
                          <a:effectLst/>
                        </a:rPr>
                        <a:t>Alternate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2716930"/>
                  </a:ext>
                </a:extLst>
              </a:tr>
              <a:tr h="421277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i="1" u="none" strike="noStrike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Domoic acid</a:t>
                      </a:r>
                      <a:endParaRPr lang="en-US" sz="2400" b="0" i="1" u="none" strike="noStrike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2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3276771"/>
                  </a:ext>
                </a:extLst>
              </a:tr>
              <a:tr h="421277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Pre-season sampling</a:t>
                      </a:r>
                      <a:endParaRPr lang="en-US" sz="2400" b="0" i="0" u="none" strike="noStrike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25" marR="9525" marT="9525" marB="0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6 areas x 2 locations</a:t>
                      </a:r>
                      <a:endParaRPr lang="en-US" sz="2400" b="0" i="0" u="none" strike="noStrike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More areas</a:t>
                      </a:r>
                      <a:endParaRPr lang="en-US" sz="2400" b="0" i="0" u="none" strike="noStrike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9675351"/>
                  </a:ext>
                </a:extLst>
              </a:tr>
              <a:tr h="421277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Mid-season sampling</a:t>
                      </a:r>
                      <a:endParaRPr lang="en-US" sz="2400" b="0" i="0" u="none" strike="noStrike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25" marR="9525" marT="9525" marB="0">
                    <a:noFill/>
                  </a:tcPr>
                </a:tc>
                <a:tc>
                  <a:txBody>
                    <a:bodyPr/>
                    <a:lstStyle/>
                    <a:p>
                      <a:pPr marL="12700" indent="-12700" algn="l" fontAlgn="b">
                        <a:tabLst/>
                      </a:pPr>
                      <a:r>
                        <a:rPr lang="en-US" sz="2400" u="none" strike="noStrike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Ad-hoc sampling</a:t>
                      </a:r>
                      <a:endParaRPr lang="en-US" sz="2400" b="0" i="0" u="none" strike="noStrike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Routine sampling</a:t>
                      </a:r>
                      <a:endParaRPr lang="en-US" sz="2400" b="0" i="0" u="none" strike="noStrike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54280"/>
                  </a:ext>
                </a:extLst>
              </a:tr>
              <a:tr h="421277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Management action</a:t>
                      </a:r>
                      <a:endParaRPr lang="en-US" sz="2400" b="0" i="0" u="none" strike="noStrike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25" marR="9525" marT="9525" marB="0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Space-time closure</a:t>
                      </a:r>
                      <a:endParaRPr lang="en-US" sz="2400" b="0" i="0" u="none" strike="noStrike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Evisceration order</a:t>
                      </a:r>
                      <a:endParaRPr lang="en-US" sz="2400" b="0" i="0" u="none" strike="noStrike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246923"/>
                  </a:ext>
                </a:extLst>
              </a:tr>
              <a:tr h="421277">
                <a:tc>
                  <a:txBody>
                    <a:bodyPr/>
                    <a:lstStyle/>
                    <a:p>
                      <a:pPr algn="l" fontAlgn="b"/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1336373"/>
                  </a:ext>
                </a:extLst>
              </a:tr>
              <a:tr h="421277">
                <a:tc>
                  <a:txBody>
                    <a:bodyPr/>
                    <a:lstStyle/>
                    <a:p>
                      <a:pPr algn="l" fontAlgn="b"/>
                      <a:endParaRPr lang="en-US" sz="24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87970620"/>
                  </a:ext>
                </a:extLst>
              </a:tr>
              <a:tr h="421277">
                <a:tc>
                  <a:txBody>
                    <a:bodyPr/>
                    <a:lstStyle/>
                    <a:p>
                      <a:pPr algn="l" fontAlgn="b"/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25" marR="9525" marT="9525" marB="0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51174955"/>
                  </a:ext>
                </a:extLst>
              </a:tr>
              <a:tr h="420624">
                <a:tc>
                  <a:txBody>
                    <a:bodyPr/>
                    <a:lstStyle/>
                    <a:p>
                      <a:pPr algn="l" fontAlgn="b"/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25" marR="9525" marT="9525" marB="0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6810094"/>
                  </a:ext>
                </a:extLst>
              </a:tr>
              <a:tr h="421277">
                <a:tc>
                  <a:txBody>
                    <a:bodyPr/>
                    <a:lstStyle/>
                    <a:p>
                      <a:pPr algn="l" fontAlgn="b"/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25" marR="9525" marT="9525" marB="0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03261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232587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68805C5-C6C3-2A4B-8CB8-FC32C87F505D}"/>
              </a:ext>
            </a:extLst>
          </p:cNvPr>
          <p:cNvSpPr txBox="1"/>
          <p:nvPr/>
        </p:nvSpPr>
        <p:spPr>
          <a:xfrm>
            <a:off x="0" y="0"/>
            <a:ext cx="82378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Current and alternative management strategies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B8E7FD87-1AA7-7748-AD6C-837FB98436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6754905"/>
              </p:ext>
            </p:extLst>
          </p:nvPr>
        </p:nvGraphicFramePr>
        <p:xfrm>
          <a:off x="92765" y="770282"/>
          <a:ext cx="12099235" cy="421211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77449">
                  <a:extLst>
                    <a:ext uri="{9D8B030D-6E8A-4147-A177-3AD203B41FA5}">
                      <a16:colId xmlns:a16="http://schemas.microsoft.com/office/drawing/2014/main" val="2227573328"/>
                    </a:ext>
                  </a:extLst>
                </a:gridCol>
                <a:gridCol w="3782750">
                  <a:extLst>
                    <a:ext uri="{9D8B030D-6E8A-4147-A177-3AD203B41FA5}">
                      <a16:colId xmlns:a16="http://schemas.microsoft.com/office/drawing/2014/main" val="80912777"/>
                    </a:ext>
                  </a:extLst>
                </a:gridCol>
                <a:gridCol w="4339036">
                  <a:extLst>
                    <a:ext uri="{9D8B030D-6E8A-4147-A177-3AD203B41FA5}">
                      <a16:colId xmlns:a16="http://schemas.microsoft.com/office/drawing/2014/main" val="732683283"/>
                    </a:ext>
                  </a:extLst>
                </a:gridCol>
              </a:tblGrid>
              <a:tr h="421277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u="none" strike="noStrike" dirty="0">
                          <a:effectLst/>
                        </a:rPr>
                        <a:t>Management measure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u="none" strike="noStrike" dirty="0">
                          <a:effectLst/>
                        </a:rPr>
                        <a:t>Current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u="none" strike="noStrike" dirty="0">
                          <a:effectLst/>
                        </a:rPr>
                        <a:t>Alternate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2716930"/>
                  </a:ext>
                </a:extLst>
              </a:tr>
              <a:tr h="421277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i="1" u="none" strike="noStrike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Domoic acid</a:t>
                      </a:r>
                      <a:endParaRPr lang="en-US" sz="2400" b="0" i="1" u="none" strike="noStrike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2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3276771"/>
                  </a:ext>
                </a:extLst>
              </a:tr>
              <a:tr h="421277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Pre-season sampling</a:t>
                      </a:r>
                      <a:endParaRPr lang="en-US" sz="2400" b="0" i="0" u="none" strike="noStrike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25" marR="9525" marT="9525" marB="0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6 areas x 2 locations</a:t>
                      </a:r>
                      <a:endParaRPr lang="en-US" sz="2400" b="0" i="0" u="none" strike="noStrike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More areas</a:t>
                      </a:r>
                      <a:endParaRPr lang="en-US" sz="2400" b="0" i="0" u="none" strike="noStrike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9675351"/>
                  </a:ext>
                </a:extLst>
              </a:tr>
              <a:tr h="421277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Mid-season sampling</a:t>
                      </a:r>
                      <a:endParaRPr lang="en-US" sz="2400" b="0" i="0" u="none" strike="noStrike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25" marR="9525" marT="9525" marB="0">
                    <a:noFill/>
                  </a:tcPr>
                </a:tc>
                <a:tc>
                  <a:txBody>
                    <a:bodyPr/>
                    <a:lstStyle/>
                    <a:p>
                      <a:pPr marL="12700" indent="-12700" algn="l" fontAlgn="b">
                        <a:tabLst/>
                      </a:pPr>
                      <a:r>
                        <a:rPr lang="en-US" sz="2400" u="none" strike="noStrike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Ad-hoc sampling</a:t>
                      </a:r>
                      <a:endParaRPr lang="en-US" sz="2400" b="0" i="0" u="none" strike="noStrike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Routine sampling</a:t>
                      </a:r>
                      <a:endParaRPr lang="en-US" sz="2400" b="0" i="0" u="none" strike="noStrike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54280"/>
                  </a:ext>
                </a:extLst>
              </a:tr>
              <a:tr h="421277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Management action</a:t>
                      </a:r>
                      <a:endParaRPr lang="en-US" sz="2400" b="0" i="0" u="none" strike="noStrike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25" marR="9525" marT="9525" marB="0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Space-time closure</a:t>
                      </a:r>
                      <a:endParaRPr lang="en-US" sz="2400" b="0" i="0" u="none" strike="noStrike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Evisceration order</a:t>
                      </a:r>
                      <a:endParaRPr lang="en-US" sz="2400" b="0" i="0" u="none" strike="noStrike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246923"/>
                  </a:ext>
                </a:extLst>
              </a:tr>
              <a:tr h="421277">
                <a:tc>
                  <a:txBody>
                    <a:bodyPr/>
                    <a:lstStyle/>
                    <a:p>
                      <a:pPr algn="l" fontAlgn="b"/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1336373"/>
                  </a:ext>
                </a:extLst>
              </a:tr>
              <a:tr h="421277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i="1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</a:rPr>
                        <a:t>Whale entanglement</a:t>
                      </a:r>
                      <a:endParaRPr lang="en-US" sz="2400" b="0" i="1" u="none" strike="noStrike" dirty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87970620"/>
                  </a:ext>
                </a:extLst>
              </a:tr>
              <a:tr h="421277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</a:rPr>
                        <a:t>Risk assessment frequency</a:t>
                      </a:r>
                      <a:endParaRPr lang="en-US" sz="2400" b="0" i="0" u="none" strike="noStrike" dirty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25" marR="9525" marT="9525" marB="0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</a:rPr>
                        <a:t>4x</a:t>
                      </a:r>
                      <a:endParaRPr lang="en-US" sz="2400" b="0" i="0" u="none" strike="noStrike" dirty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51174955"/>
                  </a:ext>
                </a:extLst>
              </a:tr>
              <a:tr h="420624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</a:rPr>
                        <a:t>Risk assessment framework</a:t>
                      </a:r>
                      <a:endParaRPr lang="en-US" sz="2400" b="0" i="0" u="none" strike="noStrike" dirty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25" marR="9525" marT="9525" marB="0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</a:rPr>
                        <a:t>4 indicators of elevated risk</a:t>
                      </a:r>
                      <a:endParaRPr lang="en-US" sz="2400" b="0" i="0" u="none" strike="noStrike" dirty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6810094"/>
                  </a:ext>
                </a:extLst>
              </a:tr>
              <a:tr h="421277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</a:rPr>
                        <a:t>Management action</a:t>
                      </a:r>
                      <a:endParaRPr lang="en-US" sz="2400" b="0" i="0" u="none" strike="noStrike" dirty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25" marR="9525" marT="9525" marB="0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</a:rPr>
                        <a:t>Space-time closure</a:t>
                      </a:r>
                      <a:endParaRPr lang="en-US" sz="2400" b="0" i="0" u="none" strike="noStrike" dirty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03261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937394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68805C5-C6C3-2A4B-8CB8-FC32C87F505D}"/>
              </a:ext>
            </a:extLst>
          </p:cNvPr>
          <p:cNvSpPr txBox="1"/>
          <p:nvPr/>
        </p:nvSpPr>
        <p:spPr>
          <a:xfrm>
            <a:off x="0" y="0"/>
            <a:ext cx="82378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Current and alternative management strategies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B8E7FD87-1AA7-7748-AD6C-837FB98436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0595913"/>
              </p:ext>
            </p:extLst>
          </p:nvPr>
        </p:nvGraphicFramePr>
        <p:xfrm>
          <a:off x="92765" y="770282"/>
          <a:ext cx="12099235" cy="421211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77449">
                  <a:extLst>
                    <a:ext uri="{9D8B030D-6E8A-4147-A177-3AD203B41FA5}">
                      <a16:colId xmlns:a16="http://schemas.microsoft.com/office/drawing/2014/main" val="2227573328"/>
                    </a:ext>
                  </a:extLst>
                </a:gridCol>
                <a:gridCol w="3782750">
                  <a:extLst>
                    <a:ext uri="{9D8B030D-6E8A-4147-A177-3AD203B41FA5}">
                      <a16:colId xmlns:a16="http://schemas.microsoft.com/office/drawing/2014/main" val="80912777"/>
                    </a:ext>
                  </a:extLst>
                </a:gridCol>
                <a:gridCol w="4339036">
                  <a:extLst>
                    <a:ext uri="{9D8B030D-6E8A-4147-A177-3AD203B41FA5}">
                      <a16:colId xmlns:a16="http://schemas.microsoft.com/office/drawing/2014/main" val="732683283"/>
                    </a:ext>
                  </a:extLst>
                </a:gridCol>
              </a:tblGrid>
              <a:tr h="421277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u="none" strike="noStrike" dirty="0">
                          <a:effectLst/>
                        </a:rPr>
                        <a:t>Management measure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u="none" strike="noStrike" dirty="0">
                          <a:effectLst/>
                        </a:rPr>
                        <a:t>Current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u="none" strike="noStrike" dirty="0">
                          <a:effectLst/>
                        </a:rPr>
                        <a:t>Alternate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2716930"/>
                  </a:ext>
                </a:extLst>
              </a:tr>
              <a:tr h="421277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i="1" u="none" strike="noStrike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Domoic acid</a:t>
                      </a:r>
                      <a:endParaRPr lang="en-US" sz="2400" b="0" i="1" u="none" strike="noStrike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2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3276771"/>
                  </a:ext>
                </a:extLst>
              </a:tr>
              <a:tr h="421277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Pre-season sampling</a:t>
                      </a:r>
                      <a:endParaRPr lang="en-US" sz="2400" b="0" i="0" u="none" strike="noStrike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25" marR="9525" marT="9525" marB="0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6 areas x 2 locations</a:t>
                      </a:r>
                      <a:endParaRPr lang="en-US" sz="2400" b="0" i="0" u="none" strike="noStrike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More areas</a:t>
                      </a:r>
                      <a:endParaRPr lang="en-US" sz="2400" b="0" i="0" u="none" strike="noStrike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9675351"/>
                  </a:ext>
                </a:extLst>
              </a:tr>
              <a:tr h="421277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Mid-season sampling</a:t>
                      </a:r>
                      <a:endParaRPr lang="en-US" sz="2400" b="0" i="0" u="none" strike="noStrike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25" marR="9525" marT="9525" marB="0">
                    <a:noFill/>
                  </a:tcPr>
                </a:tc>
                <a:tc>
                  <a:txBody>
                    <a:bodyPr/>
                    <a:lstStyle/>
                    <a:p>
                      <a:pPr marL="12700" indent="-12700" algn="l" fontAlgn="b">
                        <a:tabLst/>
                      </a:pPr>
                      <a:r>
                        <a:rPr lang="en-US" sz="2400" u="none" strike="noStrike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Ad-hoc sampling</a:t>
                      </a:r>
                      <a:endParaRPr lang="en-US" sz="2400" b="0" i="0" u="none" strike="noStrike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Routine sampling</a:t>
                      </a:r>
                      <a:endParaRPr lang="en-US" sz="2400" b="0" i="0" u="none" strike="noStrike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54280"/>
                  </a:ext>
                </a:extLst>
              </a:tr>
              <a:tr h="421277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Management action</a:t>
                      </a:r>
                      <a:endParaRPr lang="en-US" sz="2400" b="0" i="0" u="none" strike="noStrike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25" marR="9525" marT="9525" marB="0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Space-time closure</a:t>
                      </a:r>
                      <a:endParaRPr lang="en-US" sz="2400" b="0" i="0" u="none" strike="noStrike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Evisceration order</a:t>
                      </a:r>
                      <a:endParaRPr lang="en-US" sz="2400" b="0" i="0" u="none" strike="noStrike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246923"/>
                  </a:ext>
                </a:extLst>
              </a:tr>
              <a:tr h="421277">
                <a:tc>
                  <a:txBody>
                    <a:bodyPr/>
                    <a:lstStyle/>
                    <a:p>
                      <a:pPr algn="l" fontAlgn="b"/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1336373"/>
                  </a:ext>
                </a:extLst>
              </a:tr>
              <a:tr h="421277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i="1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</a:rPr>
                        <a:t>Whale entanglement</a:t>
                      </a:r>
                      <a:endParaRPr lang="en-US" sz="2400" b="0" i="1" u="none" strike="noStrike" dirty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87970620"/>
                  </a:ext>
                </a:extLst>
              </a:tr>
              <a:tr h="421277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</a:rPr>
                        <a:t>Risk assessment frequency</a:t>
                      </a:r>
                      <a:endParaRPr lang="en-US" sz="2400" b="0" i="0" u="none" strike="noStrike" dirty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25" marR="9525" marT="9525" marB="0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</a:rPr>
                        <a:t>4x</a:t>
                      </a:r>
                      <a:endParaRPr lang="en-US" sz="2400" b="0" i="0" u="none" strike="noStrike" dirty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</a:rPr>
                        <a:t>12x</a:t>
                      </a:r>
                      <a:endParaRPr lang="en-US" sz="2400" b="0" i="0" u="none" strike="noStrike" dirty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51174955"/>
                  </a:ext>
                </a:extLst>
              </a:tr>
              <a:tr h="420624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</a:rPr>
                        <a:t>Risk assessment framework</a:t>
                      </a:r>
                      <a:endParaRPr lang="en-US" sz="2400" b="0" i="0" u="none" strike="noStrike" dirty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25" marR="9525" marT="9525" marB="0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</a:rPr>
                        <a:t>4 indicators of elevated risk</a:t>
                      </a:r>
                      <a:endParaRPr lang="en-US" sz="2400" b="0" i="0" u="none" strike="noStrike" dirty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</a:rPr>
                        <a:t>4 indicators of risk (precautionary)</a:t>
                      </a:r>
                      <a:endParaRPr lang="en-US" sz="2400" b="0" i="0" u="none" strike="noStrike" dirty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6810094"/>
                  </a:ext>
                </a:extLst>
              </a:tr>
              <a:tr h="421277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</a:rPr>
                        <a:t>Management action</a:t>
                      </a:r>
                      <a:endParaRPr lang="en-US" sz="2400" b="0" i="0" u="none" strike="noStrike" dirty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25" marR="9525" marT="9525" marB="0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</a:rPr>
                        <a:t>Space-time closure</a:t>
                      </a:r>
                      <a:endParaRPr lang="en-US" sz="2400" b="0" i="0" u="none" strike="noStrike" dirty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</a:rPr>
                        <a:t>Space-time closure</a:t>
                      </a:r>
                      <a:endParaRPr lang="en-US" sz="2400" b="0" i="0" u="none" strike="noStrike" dirty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03261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98EEDE13-33FA-6847-A7F8-7DE7DDC955FB}"/>
              </a:ext>
            </a:extLst>
          </p:cNvPr>
          <p:cNvSpPr txBox="1"/>
          <p:nvPr/>
        </p:nvSpPr>
        <p:spPr>
          <a:xfrm>
            <a:off x="0" y="5629276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Performance metrics: </a:t>
            </a:r>
            <a:r>
              <a:rPr lang="en-US" sz="2400" dirty="0"/>
              <a:t>(1) amount of lost catch; (2) amount of contamination catch; (3) number of humpback entanglements; and (4) cost of management </a:t>
            </a:r>
            <a:r>
              <a:rPr lang="en-US" sz="2400" i="1" dirty="0"/>
              <a:t>(depending on data availability)</a:t>
            </a:r>
          </a:p>
        </p:txBody>
      </p:sp>
    </p:spTree>
    <p:extLst>
      <p:ext uri="{BB962C8B-B14F-4D97-AF65-F5344CB8AC3E}">
        <p14:creationId xmlns:p14="http://schemas.microsoft.com/office/powerpoint/2010/main" val="3879765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F5A9FE37-CEAC-0840-800E-95671CA4758B}"/>
              </a:ext>
            </a:extLst>
          </p:cNvPr>
          <p:cNvSpPr txBox="1"/>
          <p:nvPr/>
        </p:nvSpPr>
        <p:spPr>
          <a:xfrm>
            <a:off x="4076700" y="156913"/>
            <a:ext cx="152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Biophysical processes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7F25AAE-06A6-6D48-8034-F77984440AB3}"/>
              </a:ext>
            </a:extLst>
          </p:cNvPr>
          <p:cNvSpPr txBox="1"/>
          <p:nvPr/>
        </p:nvSpPr>
        <p:spPr>
          <a:xfrm>
            <a:off x="1287780" y="156913"/>
            <a:ext cx="152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Fleet dynamics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ED173DC-9CAC-4C40-BF7F-FF1230A94009}"/>
              </a:ext>
            </a:extLst>
          </p:cNvPr>
          <p:cNvSpPr txBox="1"/>
          <p:nvPr/>
        </p:nvSpPr>
        <p:spPr>
          <a:xfrm>
            <a:off x="6865620" y="156913"/>
            <a:ext cx="152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Monitoring programs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89CBF0C-7F19-B54D-8E68-EE2A2AC972E9}"/>
              </a:ext>
            </a:extLst>
          </p:cNvPr>
          <p:cNvSpPr txBox="1"/>
          <p:nvPr/>
        </p:nvSpPr>
        <p:spPr>
          <a:xfrm>
            <a:off x="9654540" y="165009"/>
            <a:ext cx="152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Management procedures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0AD9A30-3222-7E4E-B740-36E4F1920013}"/>
              </a:ext>
            </a:extLst>
          </p:cNvPr>
          <p:cNvSpPr txBox="1"/>
          <p:nvPr/>
        </p:nvSpPr>
        <p:spPr>
          <a:xfrm>
            <a:off x="5600700" y="3911627"/>
            <a:ext cx="124227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521B93"/>
                </a:solidFill>
              </a:rPr>
              <a:t>Entangle-</a:t>
            </a:r>
            <a:r>
              <a:rPr lang="en-US" sz="1400" dirty="0" err="1">
                <a:solidFill>
                  <a:srgbClr val="521B93"/>
                </a:solidFill>
              </a:rPr>
              <a:t>ment</a:t>
            </a:r>
            <a:endParaRPr lang="en-US" sz="1400" dirty="0">
              <a:solidFill>
                <a:srgbClr val="521B93"/>
              </a:solidFill>
            </a:endParaRPr>
          </a:p>
          <a:p>
            <a:pPr algn="ctr"/>
            <a:r>
              <a:rPr lang="en-US" sz="1400" dirty="0">
                <a:solidFill>
                  <a:srgbClr val="521B93"/>
                </a:solidFill>
              </a:rPr>
              <a:t>reports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3CE2B40-7360-B842-9E39-8A132081C0AE}"/>
              </a:ext>
            </a:extLst>
          </p:cNvPr>
          <p:cNvGrpSpPr/>
          <p:nvPr/>
        </p:nvGrpSpPr>
        <p:grpSpPr>
          <a:xfrm>
            <a:off x="2195523" y="3172613"/>
            <a:ext cx="3549957" cy="1113418"/>
            <a:chOff x="2195523" y="3172613"/>
            <a:chExt cx="3549957" cy="1113418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A7248C9-AC63-784A-A3DA-F6A31395843F}"/>
                </a:ext>
              </a:extLst>
            </p:cNvPr>
            <p:cNvSpPr/>
            <p:nvPr/>
          </p:nvSpPr>
          <p:spPr>
            <a:xfrm>
              <a:off x="3931920" y="3402111"/>
              <a:ext cx="1813560" cy="883920"/>
            </a:xfrm>
            <a:prstGeom prst="rect">
              <a:avLst/>
            </a:prstGeom>
            <a:solidFill>
              <a:srgbClr val="D883FF"/>
            </a:solidFill>
            <a:ln>
              <a:solidFill>
                <a:srgbClr val="521B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rgbClr val="521B93"/>
                  </a:solidFill>
                </a:rPr>
                <a:t>Humpback whales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1E685DA7-B97C-A245-A5DB-0CF6D196CDFD}"/>
                </a:ext>
              </a:extLst>
            </p:cNvPr>
            <p:cNvSpPr txBox="1"/>
            <p:nvPr/>
          </p:nvSpPr>
          <p:spPr>
            <a:xfrm>
              <a:off x="2195523" y="3349386"/>
              <a:ext cx="127919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accent6">
                      <a:lumMod val="50000"/>
                    </a:schemeClr>
                  </a:solidFill>
                </a:rPr>
                <a:t>Incidental take through entanglement</a:t>
              </a:r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2F3D78CA-2525-564C-8120-A96250B1C902}"/>
                </a:ext>
              </a:extLst>
            </p:cNvPr>
            <p:cNvCxnSpPr>
              <a:cxnSpLocks/>
            </p:cNvCxnSpPr>
            <p:nvPr/>
          </p:nvCxnSpPr>
          <p:spPr>
            <a:xfrm>
              <a:off x="3063720" y="3172613"/>
              <a:ext cx="761520" cy="489169"/>
            </a:xfrm>
            <a:prstGeom prst="straightConnector1">
              <a:avLst/>
            </a:prstGeom>
            <a:ln w="19050">
              <a:solidFill>
                <a:schemeClr val="accent6">
                  <a:lumMod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7871AF2B-C9C3-924C-BD14-7A2827A329DD}"/>
              </a:ext>
            </a:extLst>
          </p:cNvPr>
          <p:cNvSpPr/>
          <p:nvPr/>
        </p:nvSpPr>
        <p:spPr>
          <a:xfrm>
            <a:off x="3931920" y="2288693"/>
            <a:ext cx="1813560" cy="88392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4">
                    <a:lumMod val="50000"/>
                  </a:schemeClr>
                </a:solidFill>
              </a:rPr>
              <a:t>Dungeness</a:t>
            </a:r>
          </a:p>
          <a:p>
            <a:pPr algn="ctr"/>
            <a:r>
              <a:rPr lang="en-US" b="1" dirty="0">
                <a:solidFill>
                  <a:schemeClr val="accent4">
                    <a:lumMod val="50000"/>
                  </a:schemeClr>
                </a:solidFill>
              </a:rPr>
              <a:t>crabs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23B1491-9C79-9A4B-BF4E-9D005A57989B}"/>
              </a:ext>
            </a:extLst>
          </p:cNvPr>
          <p:cNvGrpSpPr/>
          <p:nvPr/>
        </p:nvGrpSpPr>
        <p:grpSpPr>
          <a:xfrm>
            <a:off x="3931920" y="825653"/>
            <a:ext cx="1813560" cy="1402080"/>
            <a:chOff x="3931920" y="825653"/>
            <a:chExt cx="1813560" cy="140208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4BBB11B-DB42-DF48-B679-99D14328B5F0}"/>
                </a:ext>
              </a:extLst>
            </p:cNvPr>
            <p:cNvSpPr/>
            <p:nvPr/>
          </p:nvSpPr>
          <p:spPr>
            <a:xfrm>
              <a:off x="3931920" y="825653"/>
              <a:ext cx="1813560" cy="88392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accent2">
                      <a:lumMod val="50000"/>
                    </a:schemeClr>
                  </a:solidFill>
                </a:rPr>
                <a:t>Harmful algal blooms (HABs)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C1A504E-9633-714F-A733-76C535ACCAF7}"/>
                </a:ext>
              </a:extLst>
            </p:cNvPr>
            <p:cNvSpPr txBox="1"/>
            <p:nvPr/>
          </p:nvSpPr>
          <p:spPr>
            <a:xfrm>
              <a:off x="4184967" y="1830613"/>
              <a:ext cx="133051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accent2">
                      <a:lumMod val="50000"/>
                    </a:schemeClr>
                  </a:solidFill>
                </a:rPr>
                <a:t>Contamination</a:t>
              </a:r>
            </a:p>
          </p:txBody>
        </p: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E826DF3A-9B4A-2B49-BED2-FAF5870C72BA}"/>
                </a:ext>
              </a:extLst>
            </p:cNvPr>
            <p:cNvCxnSpPr>
              <a:cxnSpLocks/>
            </p:cNvCxnSpPr>
            <p:nvPr/>
          </p:nvCxnSpPr>
          <p:spPr>
            <a:xfrm>
              <a:off x="4184967" y="1769653"/>
              <a:ext cx="0" cy="458080"/>
            </a:xfrm>
            <a:prstGeom prst="straightConnector1">
              <a:avLst/>
            </a:prstGeom>
            <a:ln>
              <a:solidFill>
                <a:schemeClr val="accent2">
                  <a:lumMod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34D97BA-12B0-EA4B-A076-3947DDB00E44}"/>
              </a:ext>
            </a:extLst>
          </p:cNvPr>
          <p:cNvGrpSpPr/>
          <p:nvPr/>
        </p:nvGrpSpPr>
        <p:grpSpPr>
          <a:xfrm>
            <a:off x="5718850" y="764932"/>
            <a:ext cx="2815550" cy="1942378"/>
            <a:chOff x="5718850" y="764932"/>
            <a:chExt cx="2815550" cy="1942378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0EC2FCA-BB2E-414F-87B3-A43F17ECB8D9}"/>
                </a:ext>
              </a:extLst>
            </p:cNvPr>
            <p:cNvSpPr/>
            <p:nvPr/>
          </p:nvSpPr>
          <p:spPr>
            <a:xfrm>
              <a:off x="6720840" y="825653"/>
              <a:ext cx="1813560" cy="88392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accent2">
                      <a:lumMod val="50000"/>
                    </a:schemeClr>
                  </a:solidFill>
                </a:rPr>
                <a:t>HAB and domoic acid monitoring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1DE865F2-3686-C44A-AE52-BCDC1B0C6B6C}"/>
                </a:ext>
              </a:extLst>
            </p:cNvPr>
            <p:cNvSpPr txBox="1"/>
            <p:nvPr/>
          </p:nvSpPr>
          <p:spPr>
            <a:xfrm>
              <a:off x="5718850" y="1359656"/>
              <a:ext cx="100199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accent2">
                      <a:lumMod val="50000"/>
                    </a:schemeClr>
                  </a:solidFill>
                </a:rPr>
                <a:t>Bivalve monitoring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8D286F9-DB9B-1244-813E-AF66865CAB92}"/>
                </a:ext>
              </a:extLst>
            </p:cNvPr>
            <p:cNvSpPr txBox="1"/>
            <p:nvPr/>
          </p:nvSpPr>
          <p:spPr>
            <a:xfrm>
              <a:off x="5718850" y="764932"/>
              <a:ext cx="100199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accent2">
                      <a:lumMod val="50000"/>
                    </a:schemeClr>
                  </a:solidFill>
                </a:rPr>
                <a:t>Pier HAB monitoring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C6D4563-E3F8-D247-96E1-FE0DC9C63184}"/>
                </a:ext>
              </a:extLst>
            </p:cNvPr>
            <p:cNvSpPr txBox="1"/>
            <p:nvPr/>
          </p:nvSpPr>
          <p:spPr>
            <a:xfrm>
              <a:off x="6050070" y="2184090"/>
              <a:ext cx="100199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accent2">
                      <a:lumMod val="50000"/>
                    </a:schemeClr>
                  </a:solidFill>
                </a:rPr>
                <a:t>Viscera sampling</a:t>
              </a:r>
            </a:p>
          </p:txBody>
        </p: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292F7409-DAA8-1D4D-9DA2-91D4A1A638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96139" y="1830613"/>
              <a:ext cx="1177748" cy="610480"/>
            </a:xfrm>
            <a:prstGeom prst="straightConnector1">
              <a:avLst/>
            </a:prstGeom>
            <a:ln>
              <a:solidFill>
                <a:schemeClr val="accent2">
                  <a:lumMod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90D2314A-944D-3D4F-A323-40F0EEFCEEC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825262" y="1323428"/>
              <a:ext cx="815795" cy="5536"/>
            </a:xfrm>
            <a:prstGeom prst="straightConnector1">
              <a:avLst/>
            </a:prstGeom>
            <a:ln>
              <a:solidFill>
                <a:schemeClr val="accent2">
                  <a:lumMod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58BA0D1-D0B7-7A4F-B16B-8ED060918B1E}"/>
              </a:ext>
            </a:extLst>
          </p:cNvPr>
          <p:cNvGrpSpPr/>
          <p:nvPr/>
        </p:nvGrpSpPr>
        <p:grpSpPr>
          <a:xfrm>
            <a:off x="1143000" y="2288693"/>
            <a:ext cx="10637520" cy="4367602"/>
            <a:chOff x="1143000" y="2288693"/>
            <a:chExt cx="10637520" cy="4367602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FCE2E11-3262-9643-874B-A6F87179B76F}"/>
                </a:ext>
              </a:extLst>
            </p:cNvPr>
            <p:cNvSpPr/>
            <p:nvPr/>
          </p:nvSpPr>
          <p:spPr>
            <a:xfrm>
              <a:off x="9509760" y="2288693"/>
              <a:ext cx="1813560" cy="88392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accent4">
                      <a:lumMod val="50000"/>
                    </a:schemeClr>
                  </a:solidFill>
                </a:rPr>
                <a:t>Sex-size-season (SSS) system</a:t>
              </a:r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5519D34B-51EE-9444-84E5-63385A044CE4}"/>
                </a:ext>
              </a:extLst>
            </p:cNvPr>
            <p:cNvCxnSpPr>
              <a:cxnSpLocks/>
            </p:cNvCxnSpPr>
            <p:nvPr/>
          </p:nvCxnSpPr>
          <p:spPr>
            <a:xfrm>
              <a:off x="11780520" y="2707310"/>
              <a:ext cx="0" cy="3948985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CDEB75C-3C92-C14B-B27E-D58898A09B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68245" y="6656295"/>
              <a:ext cx="9890760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465F3400-DB02-234C-A75E-37E30CA91A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89760" y="3385973"/>
              <a:ext cx="0" cy="3270322"/>
            </a:xfrm>
            <a:prstGeom prst="straightConnector1">
              <a:avLst/>
            </a:prstGeom>
            <a:ln w="28575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24420CC0-1C09-7441-BF58-B4E2090D1497}"/>
                </a:ext>
              </a:extLst>
            </p:cNvPr>
            <p:cNvCxnSpPr>
              <a:cxnSpLocks/>
            </p:cNvCxnSpPr>
            <p:nvPr/>
          </p:nvCxnSpPr>
          <p:spPr>
            <a:xfrm>
              <a:off x="11454205" y="2730652"/>
              <a:ext cx="326315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254C1161-3F28-BD4F-8CD8-706477B80BC9}"/>
                </a:ext>
              </a:extLst>
            </p:cNvPr>
            <p:cNvGrpSpPr/>
            <p:nvPr/>
          </p:nvGrpSpPr>
          <p:grpSpPr>
            <a:xfrm>
              <a:off x="1143000" y="2288693"/>
              <a:ext cx="2910358" cy="883920"/>
              <a:chOff x="1143000" y="2288693"/>
              <a:chExt cx="2910358" cy="883920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16A89654-EB44-A443-87B3-1DEECE6A458B}"/>
                  </a:ext>
                </a:extLst>
              </p:cNvPr>
              <p:cNvSpPr/>
              <p:nvPr/>
            </p:nvSpPr>
            <p:spPr>
              <a:xfrm>
                <a:off x="1143000" y="2288693"/>
                <a:ext cx="1813560" cy="88392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chemeClr val="accent6">
                        <a:lumMod val="50000"/>
                      </a:schemeClr>
                    </a:solidFill>
                  </a:rPr>
                  <a:t>Fishing</a:t>
                </a:r>
              </a:p>
            </p:txBody>
          </p:sp>
          <p:cxnSp>
            <p:nvCxnSpPr>
              <p:cNvPr id="50" name="Straight Arrow Connector 49">
                <a:extLst>
                  <a:ext uri="{FF2B5EF4-FFF2-40B4-BE49-F238E27FC236}">
                    <a16:creationId xmlns:a16="http://schemas.microsoft.com/office/drawing/2014/main" id="{ACD8B91A-F3D7-484F-A801-87E135ECC91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63721" y="2930261"/>
                <a:ext cx="746279" cy="0"/>
              </a:xfrm>
              <a:prstGeom prst="straightConnector1">
                <a:avLst/>
              </a:prstGeom>
              <a:ln w="19050">
                <a:solidFill>
                  <a:schemeClr val="accent6">
                    <a:lumMod val="50000"/>
                  </a:schemeClr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3EA038EF-255A-084C-9B6A-253F1AB89AC2}"/>
                  </a:ext>
                </a:extLst>
              </p:cNvPr>
              <p:cNvSpPr txBox="1"/>
              <p:nvPr/>
            </p:nvSpPr>
            <p:spPr>
              <a:xfrm>
                <a:off x="2774161" y="2381355"/>
                <a:ext cx="127919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accent6">
                        <a:lumMod val="50000"/>
                      </a:schemeClr>
                    </a:solidFill>
                  </a:rPr>
                  <a:t>Targeted capture</a:t>
                </a:r>
              </a:p>
            </p:txBody>
          </p:sp>
        </p:grp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F719D2D4-9C5A-D945-A896-902329775764}"/>
              </a:ext>
            </a:extLst>
          </p:cNvPr>
          <p:cNvGrpSpPr/>
          <p:nvPr/>
        </p:nvGrpSpPr>
        <p:grpSpPr>
          <a:xfrm>
            <a:off x="5713009" y="3041601"/>
            <a:ext cx="6067511" cy="3542703"/>
            <a:chOff x="5713009" y="3041601"/>
            <a:chExt cx="6067511" cy="3542703"/>
          </a:xfrm>
        </p:grpSpPr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99512748-A9B3-FD42-A850-7A5BA148D220}"/>
                </a:ext>
              </a:extLst>
            </p:cNvPr>
            <p:cNvCxnSpPr>
              <a:cxnSpLocks/>
            </p:cNvCxnSpPr>
            <p:nvPr/>
          </p:nvCxnSpPr>
          <p:spPr>
            <a:xfrm>
              <a:off x="11475720" y="3868977"/>
              <a:ext cx="304800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CEECD08A-0A56-B149-9040-888B8A852EAC}"/>
                </a:ext>
              </a:extLst>
            </p:cNvPr>
            <p:cNvGrpSpPr/>
            <p:nvPr/>
          </p:nvGrpSpPr>
          <p:grpSpPr>
            <a:xfrm>
              <a:off x="5713009" y="3041601"/>
              <a:ext cx="5610311" cy="3542703"/>
              <a:chOff x="5713009" y="3041601"/>
              <a:chExt cx="5610311" cy="3542703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83DFC556-638B-F145-A99F-01D901AC7A97}"/>
                  </a:ext>
                </a:extLst>
              </p:cNvPr>
              <p:cNvSpPr/>
              <p:nvPr/>
            </p:nvSpPr>
            <p:spPr>
              <a:xfrm>
                <a:off x="6720840" y="3402111"/>
                <a:ext cx="1813560" cy="883920"/>
              </a:xfrm>
              <a:prstGeom prst="rect">
                <a:avLst/>
              </a:prstGeom>
              <a:solidFill>
                <a:srgbClr val="D883FF"/>
              </a:solidFill>
              <a:ln>
                <a:solidFill>
                  <a:srgbClr val="521B9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b="1" dirty="0">
                    <a:solidFill>
                      <a:srgbClr val="521B93"/>
                    </a:solidFill>
                  </a:rPr>
                  <a:t>Whale and entanglement monitoring</a:t>
                </a:r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6E154A1F-51F1-F341-BD88-C72139164D81}"/>
                  </a:ext>
                </a:extLst>
              </p:cNvPr>
              <p:cNvSpPr/>
              <p:nvPr/>
            </p:nvSpPr>
            <p:spPr>
              <a:xfrm>
                <a:off x="9509760" y="3402111"/>
                <a:ext cx="1813560" cy="883920"/>
              </a:xfrm>
              <a:prstGeom prst="rect">
                <a:avLst/>
              </a:prstGeom>
              <a:solidFill>
                <a:srgbClr val="D883FF"/>
              </a:solidFill>
              <a:ln>
                <a:solidFill>
                  <a:srgbClr val="521B9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b="1" dirty="0">
                    <a:solidFill>
                      <a:srgbClr val="521B93"/>
                    </a:solidFill>
                  </a:rPr>
                  <a:t>Space-time closures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87A8015-4710-EC43-8C05-80F8EF3CBAAD}"/>
                  </a:ext>
                </a:extLst>
              </p:cNvPr>
              <p:cNvSpPr txBox="1"/>
              <p:nvPr/>
            </p:nvSpPr>
            <p:spPr>
              <a:xfrm>
                <a:off x="5713009" y="3041601"/>
                <a:ext cx="1001990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rgbClr val="521B93"/>
                    </a:solidFill>
                  </a:rPr>
                  <a:t>Aerial + shipboard surveys</a:t>
                </a:r>
              </a:p>
            </p:txBody>
          </p:sp>
          <p:cxnSp>
            <p:nvCxnSpPr>
              <p:cNvPr id="57" name="Straight Arrow Connector 56">
                <a:extLst>
                  <a:ext uri="{FF2B5EF4-FFF2-40B4-BE49-F238E27FC236}">
                    <a16:creationId xmlns:a16="http://schemas.microsoft.com/office/drawing/2014/main" id="{373CBECC-0723-0443-948C-D84FBB56BF8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796139" y="3829571"/>
                <a:ext cx="815795" cy="5536"/>
              </a:xfrm>
              <a:prstGeom prst="straightConnector1">
                <a:avLst/>
              </a:prstGeom>
              <a:ln w="19050">
                <a:solidFill>
                  <a:srgbClr val="521B93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9" name="Straight Arrow Connector 58">
                <a:extLst>
                  <a:ext uri="{FF2B5EF4-FFF2-40B4-BE49-F238E27FC236}">
                    <a16:creationId xmlns:a16="http://schemas.microsoft.com/office/drawing/2014/main" id="{E9D84F59-9A35-D341-AFE0-B0BC699E5F7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416540" y="4419298"/>
                <a:ext cx="0" cy="59968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2BC2F5FD-4729-FA46-A803-6C28BE45B56C}"/>
                  </a:ext>
                </a:extLst>
              </p:cNvPr>
              <p:cNvSpPr/>
              <p:nvPr/>
            </p:nvSpPr>
            <p:spPr>
              <a:xfrm>
                <a:off x="6724161" y="5700384"/>
                <a:ext cx="1813560" cy="88392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b="1" dirty="0">
                    <a:solidFill>
                      <a:schemeClr val="accent1">
                        <a:lumMod val="50000"/>
                      </a:schemeClr>
                    </a:solidFill>
                  </a:rPr>
                  <a:t>Ocean observation programs</a:t>
                </a:r>
              </a:p>
            </p:txBody>
          </p:sp>
          <p:cxnSp>
            <p:nvCxnSpPr>
              <p:cNvPr id="87" name="Straight Arrow Connector 86">
                <a:extLst>
                  <a:ext uri="{FF2B5EF4-FFF2-40B4-BE49-F238E27FC236}">
                    <a16:creationId xmlns:a16="http://schemas.microsoft.com/office/drawing/2014/main" id="{F8511123-56E0-1448-81C3-DCB43AE3DCB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826694" y="6147566"/>
                <a:ext cx="815795" cy="5536"/>
              </a:xfrm>
              <a:prstGeom prst="straightConnector1">
                <a:avLst/>
              </a:prstGeom>
              <a:ln w="19050">
                <a:solidFill>
                  <a:schemeClr val="accent1">
                    <a:lumMod val="50000"/>
                  </a:schemeClr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48B6BF30-9CF8-644A-B696-73A9D6112013}"/>
                  </a:ext>
                </a:extLst>
              </p:cNvPr>
              <p:cNvSpPr/>
              <p:nvPr/>
            </p:nvSpPr>
            <p:spPr>
              <a:xfrm>
                <a:off x="6720547" y="4638302"/>
                <a:ext cx="1813560" cy="883920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Surveys and stock assessments</a:t>
                </a:r>
              </a:p>
            </p:txBody>
          </p:sp>
          <p:cxnSp>
            <p:nvCxnSpPr>
              <p:cNvPr id="90" name="Straight Arrow Connector 89">
                <a:extLst>
                  <a:ext uri="{FF2B5EF4-FFF2-40B4-BE49-F238E27FC236}">
                    <a16:creationId xmlns:a16="http://schemas.microsoft.com/office/drawing/2014/main" id="{76752C52-0C8F-444F-A241-966D753A811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823080" y="5085484"/>
                <a:ext cx="815795" cy="5536"/>
              </a:xfrm>
              <a:prstGeom prst="straightConnector1">
                <a:avLst/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98908991-D608-4149-8084-FCC9562979B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03965" y="5018979"/>
                <a:ext cx="1712575" cy="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C05E9A77-EA36-9C47-9DC7-8954E6434AE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07841" y="6029894"/>
                <a:ext cx="409265" cy="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2DDD766E-8E1A-DB43-831C-F3ECAAED9AC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53472" y="3844071"/>
                <a:ext cx="463634" cy="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FF2B5EF4-FFF2-40B4-BE49-F238E27FC236}">
                    <a16:creationId xmlns:a16="http://schemas.microsoft.com/office/drawing/2014/main" id="{03535F37-597D-F74A-988B-10D63C62E4F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48483" y="3844071"/>
                <a:ext cx="0" cy="2185823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31447945-74EF-204C-801D-2B064D65517F}"/>
                  </a:ext>
                </a:extLst>
              </p:cNvPr>
              <p:cNvSpPr txBox="1"/>
              <p:nvPr/>
            </p:nvSpPr>
            <p:spPr>
              <a:xfrm>
                <a:off x="9093032" y="5003237"/>
                <a:ext cx="1479459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rgbClr val="521B93"/>
                    </a:solidFill>
                  </a:rPr>
                  <a:t>Risk Assessment and Mitigation  Program (RAMP)</a:t>
                </a:r>
              </a:p>
            </p:txBody>
          </p:sp>
        </p:grpSp>
      </p:grp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AADD4DE0-289F-334D-8A19-C9A4DDD89EAD}"/>
              </a:ext>
            </a:extLst>
          </p:cNvPr>
          <p:cNvCxnSpPr>
            <a:cxnSpLocks/>
          </p:cNvCxnSpPr>
          <p:nvPr/>
        </p:nvCxnSpPr>
        <p:spPr>
          <a:xfrm flipH="1">
            <a:off x="820230" y="6289573"/>
            <a:ext cx="3058978" cy="0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1CC90370-799C-1A41-A914-E708BFCB6C76}"/>
              </a:ext>
            </a:extLst>
          </p:cNvPr>
          <p:cNvCxnSpPr>
            <a:cxnSpLocks/>
          </p:cNvCxnSpPr>
          <p:nvPr/>
        </p:nvCxnSpPr>
        <p:spPr>
          <a:xfrm>
            <a:off x="820230" y="1299377"/>
            <a:ext cx="0" cy="4990196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395A0405-D2FA-6F40-A719-7E7DB42BE636}"/>
              </a:ext>
            </a:extLst>
          </p:cNvPr>
          <p:cNvCxnSpPr>
            <a:cxnSpLocks/>
          </p:cNvCxnSpPr>
          <p:nvPr/>
        </p:nvCxnSpPr>
        <p:spPr>
          <a:xfrm flipV="1">
            <a:off x="820230" y="1267613"/>
            <a:ext cx="3005010" cy="20539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318202D-1E23-A444-9961-07DCBE9EBD17}"/>
              </a:ext>
            </a:extLst>
          </p:cNvPr>
          <p:cNvGrpSpPr/>
          <p:nvPr/>
        </p:nvGrpSpPr>
        <p:grpSpPr>
          <a:xfrm>
            <a:off x="2694388" y="3845266"/>
            <a:ext cx="3043679" cy="2702870"/>
            <a:chOff x="2694388" y="3845266"/>
            <a:chExt cx="3043679" cy="2702870"/>
          </a:xfrm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26D49B5E-CC8C-7344-B1D5-3CF632BAD3C1}"/>
                </a:ext>
              </a:extLst>
            </p:cNvPr>
            <p:cNvSpPr/>
            <p:nvPr/>
          </p:nvSpPr>
          <p:spPr>
            <a:xfrm>
              <a:off x="3924507" y="5664216"/>
              <a:ext cx="1813560" cy="88392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b="1" dirty="0">
                  <a:solidFill>
                    <a:schemeClr val="accent1">
                      <a:lumMod val="50000"/>
                    </a:schemeClr>
                  </a:solidFill>
                </a:rPr>
                <a:t>Oceans</a:t>
              </a:r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F5D463BA-2BB3-304D-9271-5EE304B1953F}"/>
                </a:ext>
              </a:extLst>
            </p:cNvPr>
            <p:cNvSpPr/>
            <p:nvPr/>
          </p:nvSpPr>
          <p:spPr>
            <a:xfrm>
              <a:off x="3920893" y="4602134"/>
              <a:ext cx="1813560" cy="88392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Forage fish (krill and anchovies)</a:t>
              </a:r>
            </a:p>
          </p:txBody>
        </p:sp>
        <p:cxnSp>
          <p:nvCxnSpPr>
            <p:cNvPr id="111" name="Straight Arrow Connector 110">
              <a:extLst>
                <a:ext uri="{FF2B5EF4-FFF2-40B4-BE49-F238E27FC236}">
                  <a16:creationId xmlns:a16="http://schemas.microsoft.com/office/drawing/2014/main" id="{CAF536B8-9A9E-2D49-97AC-503630A10D6D}"/>
                </a:ext>
              </a:extLst>
            </p:cNvPr>
            <p:cNvCxnSpPr>
              <a:cxnSpLocks/>
            </p:cNvCxnSpPr>
            <p:nvPr/>
          </p:nvCxnSpPr>
          <p:spPr>
            <a:xfrm>
              <a:off x="3474720" y="3845266"/>
              <a:ext cx="350520" cy="0"/>
            </a:xfrm>
            <a:prstGeom prst="straightConnector1">
              <a:avLst/>
            </a:prstGeom>
            <a:ln w="19050">
              <a:solidFill>
                <a:srgbClr val="521B93"/>
              </a:solidFill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829E7378-45F4-7143-A53A-A74F97DFB98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67307" y="3860498"/>
              <a:ext cx="1" cy="2161406"/>
            </a:xfrm>
            <a:prstGeom prst="line">
              <a:avLst/>
            </a:prstGeom>
            <a:ln w="19050">
              <a:solidFill>
                <a:srgbClr val="521B93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5A83C577-0D3D-3C45-B386-E35D20CAE3A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67307" y="6036172"/>
              <a:ext cx="342693" cy="0"/>
            </a:xfrm>
            <a:prstGeom prst="line">
              <a:avLst/>
            </a:prstGeom>
            <a:ln w="19050">
              <a:solidFill>
                <a:srgbClr val="521B93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F5681637-473F-A14E-83A7-CEFF4FFDFE7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82547" y="5010989"/>
              <a:ext cx="342693" cy="0"/>
            </a:xfrm>
            <a:prstGeom prst="line">
              <a:avLst/>
            </a:prstGeom>
            <a:ln w="19050">
              <a:solidFill>
                <a:srgbClr val="521B93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8BF1E399-B0F7-0642-9D23-B6FE2C566A45}"/>
                </a:ext>
              </a:extLst>
            </p:cNvPr>
            <p:cNvSpPr txBox="1"/>
            <p:nvPr/>
          </p:nvSpPr>
          <p:spPr>
            <a:xfrm rot="16200000">
              <a:off x="2155414" y="4649647"/>
              <a:ext cx="181661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521B93"/>
                  </a:solidFill>
                </a:rPr>
                <a:t>Abundance and distribution driven by oceans and forage fish</a:t>
              </a:r>
            </a:p>
          </p:txBody>
        </p: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94A4FF27-1AAC-C345-93A2-D0A866E6BA64}"/>
              </a:ext>
            </a:extLst>
          </p:cNvPr>
          <p:cNvSpPr txBox="1"/>
          <p:nvPr/>
        </p:nvSpPr>
        <p:spPr>
          <a:xfrm rot="16200000">
            <a:off x="-466843" y="4674762"/>
            <a:ext cx="181661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400"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Frequency, duration, and toxicity driven by ocean conditions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3E286E7E-CA14-8F4C-AFA9-D4482D80000D}"/>
              </a:ext>
            </a:extLst>
          </p:cNvPr>
          <p:cNvGrpSpPr/>
          <p:nvPr/>
        </p:nvGrpSpPr>
        <p:grpSpPr>
          <a:xfrm>
            <a:off x="8591631" y="825653"/>
            <a:ext cx="3188889" cy="1904999"/>
            <a:chOff x="8591631" y="825653"/>
            <a:chExt cx="3188889" cy="1904999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D4C34F87-7F28-6B43-9970-46DD8D7E1B26}"/>
                </a:ext>
              </a:extLst>
            </p:cNvPr>
            <p:cNvGrpSpPr/>
            <p:nvPr/>
          </p:nvGrpSpPr>
          <p:grpSpPr>
            <a:xfrm>
              <a:off x="8591631" y="825653"/>
              <a:ext cx="2731689" cy="883920"/>
              <a:chOff x="8591631" y="825653"/>
              <a:chExt cx="2731689" cy="883920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1A87D666-48E4-594B-B731-A2A6AEC14067}"/>
                  </a:ext>
                </a:extLst>
              </p:cNvPr>
              <p:cNvSpPr/>
              <p:nvPr/>
            </p:nvSpPr>
            <p:spPr>
              <a:xfrm>
                <a:off x="9509760" y="825653"/>
                <a:ext cx="1813560" cy="88392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chemeClr val="accent2">
                        <a:lumMod val="50000"/>
                      </a:schemeClr>
                    </a:solidFill>
                  </a:rPr>
                  <a:t>Space-time closures or evisceration</a:t>
                </a:r>
              </a:p>
            </p:txBody>
          </p:sp>
          <p:cxnSp>
            <p:nvCxnSpPr>
              <p:cNvPr id="61" name="Straight Arrow Connector 60">
                <a:extLst>
                  <a:ext uri="{FF2B5EF4-FFF2-40B4-BE49-F238E27FC236}">
                    <a16:creationId xmlns:a16="http://schemas.microsoft.com/office/drawing/2014/main" id="{4FEB79AC-1B96-124B-AA45-0063320980A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591631" y="1282853"/>
                <a:ext cx="834268" cy="0"/>
              </a:xfrm>
              <a:prstGeom prst="straightConnector1">
                <a:avLst/>
              </a:prstGeom>
              <a:ln>
                <a:solidFill>
                  <a:schemeClr val="accent2">
                    <a:lumMod val="50000"/>
                  </a:schemeClr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5C82A2B7-CDBF-6541-A233-1362DD81F6C6}"/>
                </a:ext>
              </a:extLst>
            </p:cNvPr>
            <p:cNvCxnSpPr>
              <a:cxnSpLocks/>
            </p:cNvCxnSpPr>
            <p:nvPr/>
          </p:nvCxnSpPr>
          <p:spPr>
            <a:xfrm>
              <a:off x="11475720" y="1314306"/>
              <a:ext cx="304800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F726D4E0-8AD2-AF40-B53E-38DE2669711A}"/>
                </a:ext>
              </a:extLst>
            </p:cNvPr>
            <p:cNvCxnSpPr>
              <a:cxnSpLocks/>
            </p:cNvCxnSpPr>
            <p:nvPr/>
          </p:nvCxnSpPr>
          <p:spPr>
            <a:xfrm>
              <a:off x="11780520" y="1314306"/>
              <a:ext cx="0" cy="1416346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789074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CD69967-0F80-6148-8CE3-BD814889BF79}"/>
              </a:ext>
            </a:extLst>
          </p:cNvPr>
          <p:cNvSpPr txBox="1"/>
          <p:nvPr/>
        </p:nvSpPr>
        <p:spPr>
          <a:xfrm>
            <a:off x="0" y="0"/>
            <a:ext cx="53231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1. Population dynamics model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E83188-4540-B84E-90B3-C2DCB5BD6FDE}"/>
              </a:ext>
            </a:extLst>
          </p:cNvPr>
          <p:cNvSpPr txBox="1"/>
          <p:nvPr/>
        </p:nvSpPr>
        <p:spPr>
          <a:xfrm>
            <a:off x="1" y="559950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 age- and sex-structured population dynamics model spatially organized by CA commercial fishing blocks, operating on weekly time steps from March 2014 to July 2019, based on Froehlich et al. 2017.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B95797-F73B-CC4B-B07B-F2D5AE0E5459}"/>
              </a:ext>
            </a:extLst>
          </p:cNvPr>
          <p:cNvSpPr txBox="1"/>
          <p:nvPr/>
        </p:nvSpPr>
        <p:spPr>
          <a:xfrm>
            <a:off x="0" y="1329153"/>
            <a:ext cx="22645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A) Spatial dynamics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10C4C9-B3CF-5746-BF00-6498411250E2}"/>
              </a:ext>
            </a:extLst>
          </p:cNvPr>
          <p:cNvSpPr txBox="1"/>
          <p:nvPr/>
        </p:nvSpPr>
        <p:spPr>
          <a:xfrm>
            <a:off x="3831407" y="1329153"/>
            <a:ext cx="40544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B) Age- and sex-structured dynamics</a:t>
            </a:r>
          </a:p>
        </p:txBody>
      </p:sp>
      <p:pic>
        <p:nvPicPr>
          <p:cNvPr id="1026" name="Picture 2" descr="https://lh6.googleusercontent.com/9jyP-GHjIohXeEHHYrmIBSXu5z5hY3MqB_GfSOrx_0uIIjxEPs2stCX6rklfg2SlmvF0NckzZ-iWCzR9JurKGYCmDJ4tdgPA2hgLhYxIa3ZvFfMYsWCmgsfXmBunHr0GXRJ-2i6rK14">
            <a:extLst>
              <a:ext uri="{FF2B5EF4-FFF2-40B4-BE49-F238E27FC236}">
                <a16:creationId xmlns:a16="http://schemas.microsoft.com/office/drawing/2014/main" id="{903ACB63-6BA8-2241-8EF2-53B6A59975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6251" y="1827786"/>
            <a:ext cx="7620000" cy="3971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83527CB-EE11-6445-B181-484DD2AE2AF6}"/>
              </a:ext>
            </a:extLst>
          </p:cNvPr>
          <p:cNvSpPr/>
          <p:nvPr/>
        </p:nvSpPr>
        <p:spPr>
          <a:xfrm>
            <a:off x="3966764" y="1920240"/>
            <a:ext cx="2651760" cy="1082604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7550AFD-6A0F-0941-8498-A14B4C46FC6D}"/>
              </a:ext>
            </a:extLst>
          </p:cNvPr>
          <p:cNvSpPr/>
          <p:nvPr/>
        </p:nvSpPr>
        <p:spPr>
          <a:xfrm>
            <a:off x="5805418" y="1920240"/>
            <a:ext cx="2932181" cy="1082604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5E4FDB2-66A1-CA47-BBF5-1C3DC8508801}"/>
              </a:ext>
            </a:extLst>
          </p:cNvPr>
          <p:cNvSpPr/>
          <p:nvPr/>
        </p:nvSpPr>
        <p:spPr>
          <a:xfrm>
            <a:off x="9897641" y="4838010"/>
            <a:ext cx="1481560" cy="896746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11E77DB-8683-624A-827D-DC542F2BD58E}"/>
              </a:ext>
            </a:extLst>
          </p:cNvPr>
          <p:cNvSpPr txBox="1"/>
          <p:nvPr/>
        </p:nvSpPr>
        <p:spPr>
          <a:xfrm>
            <a:off x="9488557" y="5799513"/>
            <a:ext cx="2090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Froehlich et al. 2017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BB7D529-98D9-1446-A882-647FE6B345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00" y="1729263"/>
            <a:ext cx="3353888" cy="5030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9343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980</TotalTime>
  <Words>1411</Words>
  <Application>Microsoft Macintosh PowerPoint</Application>
  <PresentationFormat>Widescreen</PresentationFormat>
  <Paragraphs>278</Paragraphs>
  <Slides>17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 Theme</vt:lpstr>
      <vt:lpstr>Climate-ready fisheries management in the California Dungeness crab fishery Crabs, HABs, and whales meeting | UC Santa Barbara | November 4, 2019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 Free</dc:creator>
  <cp:lastModifiedBy>Chris Free</cp:lastModifiedBy>
  <cp:revision>101</cp:revision>
  <dcterms:created xsi:type="dcterms:W3CDTF">2019-08-29T15:53:46Z</dcterms:created>
  <dcterms:modified xsi:type="dcterms:W3CDTF">2019-11-06T00:01:22Z</dcterms:modified>
</cp:coreProperties>
</file>